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1"/>
  </p:notesMasterIdLst>
  <p:sldIdLst>
    <p:sldId id="256" r:id="rId2"/>
    <p:sldId id="289" r:id="rId3"/>
    <p:sldId id="257" r:id="rId4"/>
    <p:sldId id="258" r:id="rId5"/>
    <p:sldId id="290" r:id="rId6"/>
    <p:sldId id="291" r:id="rId7"/>
    <p:sldId id="259" r:id="rId8"/>
    <p:sldId id="260" r:id="rId9"/>
    <p:sldId id="261" r:id="rId10"/>
    <p:sldId id="263" r:id="rId11"/>
    <p:sldId id="264" r:id="rId12"/>
    <p:sldId id="312" r:id="rId13"/>
    <p:sldId id="265" r:id="rId14"/>
    <p:sldId id="266" r:id="rId15"/>
    <p:sldId id="267" r:id="rId16"/>
    <p:sldId id="268" r:id="rId17"/>
    <p:sldId id="269" r:id="rId18"/>
    <p:sldId id="270" r:id="rId19"/>
    <p:sldId id="273" r:id="rId20"/>
    <p:sldId id="311" r:id="rId21"/>
    <p:sldId id="299" r:id="rId22"/>
    <p:sldId id="274" r:id="rId23"/>
    <p:sldId id="298" r:id="rId24"/>
    <p:sldId id="275" r:id="rId25"/>
    <p:sldId id="276" r:id="rId26"/>
    <p:sldId id="300" r:id="rId27"/>
    <p:sldId id="280" r:id="rId28"/>
    <p:sldId id="279" r:id="rId29"/>
    <p:sldId id="278" r:id="rId30"/>
    <p:sldId id="283" r:id="rId31"/>
    <p:sldId id="309" r:id="rId32"/>
    <p:sldId id="306" r:id="rId33"/>
    <p:sldId id="284" r:id="rId34"/>
    <p:sldId id="277" r:id="rId35"/>
    <p:sldId id="302" r:id="rId36"/>
    <p:sldId id="307" r:id="rId37"/>
    <p:sldId id="304" r:id="rId38"/>
    <p:sldId id="305" r:id="rId39"/>
    <p:sldId id="292" r:id="rId40"/>
    <p:sldId id="293" r:id="rId41"/>
    <p:sldId id="294" r:id="rId42"/>
    <p:sldId id="295" r:id="rId43"/>
    <p:sldId id="296" r:id="rId44"/>
    <p:sldId id="297" r:id="rId45"/>
    <p:sldId id="287" r:id="rId46"/>
    <p:sldId id="282" r:id="rId47"/>
    <p:sldId id="301" r:id="rId48"/>
    <p:sldId id="285" r:id="rId49"/>
    <p:sldId id="286" r:id="rId50"/>
  </p:sldIdLst>
  <p:sldSz cx="18288000" cy="10287000"/>
  <p:notesSz cx="6858000" cy="9144000"/>
  <p:embeddedFontLst>
    <p:embeddedFont>
      <p:font typeface="Aptos Light" panose="020B0004020202020204" pitchFamily="34" charset="0"/>
      <p:regular r:id="rId52"/>
      <p:italic r:id="rId53"/>
    </p:embeddedFont>
    <p:embeddedFont>
      <p:font typeface="Cambria" panose="02040503050406030204" pitchFamily="18" charset="0"/>
      <p:regular r:id="rId54"/>
      <p:bold r:id="rId55"/>
      <p:italic r:id="rId56"/>
      <p:boldItalic r:id="rId57"/>
    </p:embeddedFont>
    <p:embeddedFont>
      <p:font typeface="Segoe UI Light" panose="020B0502040204020203" pitchFamily="34" charset="0"/>
      <p:regular r:id="rId58"/>
      <p:italic r:id="rId59"/>
    </p:embeddedFont>
    <p:embeddedFont>
      <p:font typeface="Wingdings 2" panose="05020102010507070707" pitchFamily="18" charset="2"/>
      <p:regular r:id="rId60"/>
    </p:embeddedFont>
  </p:embeddedFontLst>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orient="horz" pos="2151" userDrawn="1">
          <p15:clr>
            <a:srgbClr val="A4A3A4"/>
          </p15:clr>
        </p15:guide>
        <p15:guide id="2" pos="29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070" y="254"/>
      </p:cViewPr>
      <p:guideLst>
        <p:guide orient="horz" pos="2151"/>
        <p:guide pos="29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nos Bourtsalas" userId="f89e0cde4ec495e4" providerId="LiveId" clId="{104015CB-EF4C-47D3-BD4D-FDEDD96A5E1F}"/>
    <pc:docChg chg="undo custSel modSld">
      <pc:chgData name="Thanos Bourtsalas" userId="f89e0cde4ec495e4" providerId="LiveId" clId="{104015CB-EF4C-47D3-BD4D-FDEDD96A5E1F}" dt="2025-10-21T07:41:47.574" v="89" actId="20577"/>
      <pc:docMkLst>
        <pc:docMk/>
      </pc:docMkLst>
      <pc:sldChg chg="modSp mod">
        <pc:chgData name="Thanos Bourtsalas" userId="f89e0cde4ec495e4" providerId="LiveId" clId="{104015CB-EF4C-47D3-BD4D-FDEDD96A5E1F}" dt="2025-10-21T07:35:08.743" v="67" actId="20577"/>
        <pc:sldMkLst>
          <pc:docMk/>
          <pc:sldMk cId="0" sldId="269"/>
        </pc:sldMkLst>
        <pc:spChg chg="mod">
          <ac:chgData name="Thanos Bourtsalas" userId="f89e0cde4ec495e4" providerId="LiveId" clId="{104015CB-EF4C-47D3-BD4D-FDEDD96A5E1F}" dt="2025-10-21T07:35:08.743" v="67" actId="20577"/>
          <ac:spMkLst>
            <pc:docMk/>
            <pc:sldMk cId="0" sldId="269"/>
            <ac:spMk id="2" creationId="{00000000-0000-0000-0000-000000000000}"/>
          </ac:spMkLst>
        </pc:spChg>
      </pc:sldChg>
      <pc:sldChg chg="modSp mod">
        <pc:chgData name="Thanos Bourtsalas" userId="f89e0cde4ec495e4" providerId="LiveId" clId="{104015CB-EF4C-47D3-BD4D-FDEDD96A5E1F}" dt="2025-10-21T07:35:12.212" v="69" actId="20577"/>
        <pc:sldMkLst>
          <pc:docMk/>
          <pc:sldMk cId="0" sldId="270"/>
        </pc:sldMkLst>
        <pc:spChg chg="mod">
          <ac:chgData name="Thanos Bourtsalas" userId="f89e0cde4ec495e4" providerId="LiveId" clId="{104015CB-EF4C-47D3-BD4D-FDEDD96A5E1F}" dt="2025-10-21T07:35:12.212" v="69" actId="20577"/>
          <ac:spMkLst>
            <pc:docMk/>
            <pc:sldMk cId="0" sldId="270"/>
            <ac:spMk id="2" creationId="{00000000-0000-0000-0000-000000000000}"/>
          </ac:spMkLst>
        </pc:spChg>
      </pc:sldChg>
      <pc:sldChg chg="modSp mod">
        <pc:chgData name="Thanos Bourtsalas" userId="f89e0cde4ec495e4" providerId="LiveId" clId="{104015CB-EF4C-47D3-BD4D-FDEDD96A5E1F}" dt="2025-10-21T07:38:16.040" v="81" actId="20577"/>
        <pc:sldMkLst>
          <pc:docMk/>
          <pc:sldMk cId="0" sldId="279"/>
        </pc:sldMkLst>
        <pc:graphicFrameChg chg="modGraphic">
          <ac:chgData name="Thanos Bourtsalas" userId="f89e0cde4ec495e4" providerId="LiveId" clId="{104015CB-EF4C-47D3-BD4D-FDEDD96A5E1F}" dt="2025-10-21T07:38:16.040" v="81" actId="20577"/>
          <ac:graphicFrameMkLst>
            <pc:docMk/>
            <pc:sldMk cId="0" sldId="279"/>
            <ac:graphicFrameMk id="4" creationId="{00000000-0000-0000-0000-000000000000}"/>
          </ac:graphicFrameMkLst>
        </pc:graphicFrameChg>
      </pc:sldChg>
      <pc:sldChg chg="modSp mod">
        <pc:chgData name="Thanos Bourtsalas" userId="f89e0cde4ec495e4" providerId="LiveId" clId="{104015CB-EF4C-47D3-BD4D-FDEDD96A5E1F}" dt="2025-10-21T07:41:39.829" v="86" actId="20577"/>
        <pc:sldMkLst>
          <pc:docMk/>
          <pc:sldMk cId="360434058" sldId="285"/>
        </pc:sldMkLst>
        <pc:spChg chg="mod">
          <ac:chgData name="Thanos Bourtsalas" userId="f89e0cde4ec495e4" providerId="LiveId" clId="{104015CB-EF4C-47D3-BD4D-FDEDD96A5E1F}" dt="2025-10-21T07:41:39.829" v="86" actId="20577"/>
          <ac:spMkLst>
            <pc:docMk/>
            <pc:sldMk cId="360434058" sldId="285"/>
            <ac:spMk id="2004420864" creationId="{00000000-0000-0000-0000-000000000000}"/>
          </ac:spMkLst>
        </pc:spChg>
      </pc:sldChg>
      <pc:sldChg chg="modSp mod">
        <pc:chgData name="Thanos Bourtsalas" userId="f89e0cde4ec495e4" providerId="LiveId" clId="{104015CB-EF4C-47D3-BD4D-FDEDD96A5E1F}" dt="2025-10-21T07:41:47.574" v="89" actId="20577"/>
        <pc:sldMkLst>
          <pc:docMk/>
          <pc:sldMk cId="766212034" sldId="286"/>
        </pc:sldMkLst>
        <pc:spChg chg="mod">
          <ac:chgData name="Thanos Bourtsalas" userId="f89e0cde4ec495e4" providerId="LiveId" clId="{104015CB-EF4C-47D3-BD4D-FDEDD96A5E1F}" dt="2025-10-21T07:41:47.574" v="89" actId="20577"/>
          <ac:spMkLst>
            <pc:docMk/>
            <pc:sldMk cId="766212034" sldId="286"/>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3B6776-0653-45EC-BB27-4EA77CCCAEE7}" type="doc">
      <dgm:prSet loTypeId="urn:microsoft.com/office/officeart/2005/8/layout/default" loCatId="list" qsTypeId="urn:microsoft.com/office/officeart/2005/8/quickstyle/simple1#1" qsCatId="simple" csTypeId="urn:microsoft.com/office/officeart/2005/8/colors/colorful4" csCatId="colorful" phldr="1"/>
      <dgm:spPr bwMode="auto"/>
      <dgm:t>
        <a:bodyPr/>
        <a:lstStyle/>
        <a:p>
          <a:pPr>
            <a:defRPr/>
          </a:pPr>
          <a:endParaRPr lang="el-GR"/>
        </a:p>
      </dgm:t>
    </dgm:pt>
    <dgm:pt modelId="{5A3328EB-8282-4CDA-A600-D5DE89FD4F6F}">
      <dgm:prSet phldrT="[Κείμενο]" custT="1"/>
      <dgm:spPr bwMode="auto"/>
      <dgm:t>
        <a:bodyPr/>
        <a:lstStyle/>
        <a:p>
          <a:pPr algn="l">
            <a:defRPr/>
          </a:pPr>
          <a:endParaRPr lang="el-GR" sz="2100" dirty="0"/>
        </a:p>
      </dgm:t>
    </dgm:pt>
    <dgm:pt modelId="{2B13175A-5BBC-47E7-8C4F-D5C2ACF5C8D5}" type="parTrans" cxnId="{BDDB3F15-778E-4DDD-900A-11B846C761A5}">
      <dgm:prSet/>
      <dgm:spPr bwMode="auto"/>
      <dgm:t>
        <a:bodyPr/>
        <a:lstStyle/>
        <a:p>
          <a:pPr>
            <a:defRPr/>
          </a:pPr>
          <a:endParaRPr lang="el-GR"/>
        </a:p>
      </dgm:t>
    </dgm:pt>
    <dgm:pt modelId="{BDEE3F88-D463-416D-9EB1-C0E106A6E94C}" type="sibTrans" cxnId="{BDDB3F15-778E-4DDD-900A-11B846C761A5}">
      <dgm:prSet/>
      <dgm:spPr bwMode="auto"/>
      <dgm:t>
        <a:bodyPr/>
        <a:lstStyle/>
        <a:p>
          <a:pPr>
            <a:defRPr/>
          </a:pPr>
          <a:endParaRPr lang="el-GR"/>
        </a:p>
      </dgm:t>
    </dgm:pt>
    <dgm:pt modelId="{54E127AC-5128-4834-A051-D83A90C1AEE8}">
      <dgm:prSet phldrT="[Κείμενο]" custT="1"/>
      <dgm:spPr bwMode="auto"/>
      <dgm:t>
        <a:bodyPr/>
        <a:lstStyle/>
        <a:p>
          <a:pPr marL="0" marR="0" lvl="0" indent="0" defTabSz="914400">
            <a:lnSpc>
              <a:spcPct val="100000"/>
            </a:lnSpc>
            <a:spcBef>
              <a:spcPts val="0"/>
            </a:spcBef>
            <a:spcAft>
              <a:spcPts val="0"/>
            </a:spcAft>
            <a:buClrTx/>
            <a:buSzTx/>
            <a:buFontTx/>
            <a:buNone/>
            <a:defRPr/>
          </a:pPr>
          <a:r>
            <a:rPr lang="el-GR" sz="2400">
              <a:latin typeface="Aptos Display"/>
            </a:rPr>
            <a:t>Υλοποίηση μικρών ή μεγάλων πράσινων σημείων και γωνιών ανακύκλωσης</a:t>
          </a:r>
          <a:endParaRPr/>
        </a:p>
      </dgm:t>
    </dgm:pt>
    <dgm:pt modelId="{51E85BC8-65C7-48FF-A7CD-6F96CD274597}" type="parTrans" cxnId="{A22154F9-BF28-4017-A37F-EEA3DDDEFC67}">
      <dgm:prSet/>
      <dgm:spPr bwMode="auto"/>
      <dgm:t>
        <a:bodyPr/>
        <a:lstStyle/>
        <a:p>
          <a:pPr>
            <a:defRPr/>
          </a:pPr>
          <a:endParaRPr lang="el-GR"/>
        </a:p>
      </dgm:t>
    </dgm:pt>
    <dgm:pt modelId="{F434E82E-293E-425A-AC3D-B5FE1B3F4E92}" type="sibTrans" cxnId="{A22154F9-BF28-4017-A37F-EEA3DDDEFC67}">
      <dgm:prSet/>
      <dgm:spPr bwMode="auto"/>
      <dgm:t>
        <a:bodyPr/>
        <a:lstStyle/>
        <a:p>
          <a:pPr>
            <a:defRPr/>
          </a:pPr>
          <a:endParaRPr lang="el-GR"/>
        </a:p>
      </dgm:t>
    </dgm:pt>
    <dgm:pt modelId="{4EB7EE52-91BC-4BFF-AA05-1A73AF7B3E1B}">
      <dgm:prSet phldrT="[Κείμενο]" custT="1"/>
      <dgm:spPr bwMode="auto"/>
      <dgm:t>
        <a:bodyPr/>
        <a:lstStyle/>
        <a:p>
          <a:pPr>
            <a:defRPr/>
          </a:pPr>
          <a:r>
            <a:rPr lang="el-GR" sz="2400" dirty="0">
              <a:latin typeface="Aptos Display"/>
            </a:rPr>
            <a:t>Υλοποιήσουν δράσεις για την αύξηση της διαλογής στην πηγή</a:t>
          </a:r>
          <a:endParaRPr dirty="0"/>
        </a:p>
      </dgm:t>
    </dgm:pt>
    <dgm:pt modelId="{9CAB56E1-BA6E-45DC-B6EF-18D5808F57F8}" type="parTrans" cxnId="{5F478FF2-6B4A-4AEB-B284-EB9C6FDA059A}">
      <dgm:prSet/>
      <dgm:spPr bwMode="auto"/>
      <dgm:t>
        <a:bodyPr/>
        <a:lstStyle/>
        <a:p>
          <a:pPr>
            <a:defRPr/>
          </a:pPr>
          <a:endParaRPr lang="el-GR"/>
        </a:p>
      </dgm:t>
    </dgm:pt>
    <dgm:pt modelId="{24DA7015-32C7-4C74-9283-F66556101288}" type="sibTrans" cxnId="{5F478FF2-6B4A-4AEB-B284-EB9C6FDA059A}">
      <dgm:prSet/>
      <dgm:spPr bwMode="auto"/>
      <dgm:t>
        <a:bodyPr/>
        <a:lstStyle/>
        <a:p>
          <a:pPr>
            <a:defRPr/>
          </a:pPr>
          <a:endParaRPr lang="el-GR"/>
        </a:p>
      </dgm:t>
    </dgm:pt>
    <dgm:pt modelId="{62D84805-3938-433C-ACB7-22A9AB7D0164}">
      <dgm:prSet phldrT="" custT="1"/>
      <dgm:spPr bwMode="auto"/>
      <dgm:t>
        <a:bodyPr/>
        <a:lstStyle/>
        <a:p>
          <a:pPr marL="0" marR="0" lvl="0" indent="0" algn="ctr" defTabSz="914400">
            <a:lnSpc>
              <a:spcPct val="100000"/>
            </a:lnSpc>
            <a:spcBef>
              <a:spcPts val="0"/>
            </a:spcBef>
            <a:spcAft>
              <a:spcPts val="0"/>
            </a:spcAft>
            <a:buClrTx/>
            <a:buSzTx/>
            <a:buFontTx/>
            <a:buNone/>
            <a:defRPr/>
          </a:pPr>
          <a:r>
            <a:rPr lang="el-GR" sz="2400" dirty="0">
              <a:latin typeface="Aptos Display"/>
            </a:rPr>
            <a:t>Ενίσχυση με υλικοτεχνικό εξοπλισμό</a:t>
          </a:r>
          <a:endParaRPr dirty="0"/>
        </a:p>
        <a:p>
          <a:pPr marL="0" marR="0" lvl="0" indent="0" algn="l" defTabSz="914400">
            <a:lnSpc>
              <a:spcPct val="100000"/>
            </a:lnSpc>
            <a:spcBef>
              <a:spcPts val="0"/>
            </a:spcBef>
            <a:spcAft>
              <a:spcPts val="0"/>
            </a:spcAft>
            <a:buClrTx/>
            <a:buSzTx/>
            <a:buFontTx/>
            <a:buNone/>
            <a:defRPr/>
          </a:pPr>
          <a:endParaRPr lang="el-GR" sz="2700" dirty="0"/>
        </a:p>
      </dgm:t>
    </dgm:pt>
    <dgm:pt modelId="{2E82982E-9E0D-4C72-882C-396D8ED0CFF9}" type="parTrans" cxnId="{00B1A6AB-0551-445C-B116-C8CE4D04F787}">
      <dgm:prSet/>
      <dgm:spPr bwMode="auto"/>
      <dgm:t>
        <a:bodyPr/>
        <a:lstStyle/>
        <a:p>
          <a:pPr>
            <a:defRPr/>
          </a:pPr>
          <a:endParaRPr lang="el-GR"/>
        </a:p>
      </dgm:t>
    </dgm:pt>
    <dgm:pt modelId="{509E157E-AE09-46D3-A96B-B64182394A9B}" type="sibTrans" cxnId="{00B1A6AB-0551-445C-B116-C8CE4D04F787}">
      <dgm:prSet/>
      <dgm:spPr bwMode="auto"/>
      <dgm:t>
        <a:bodyPr/>
        <a:lstStyle/>
        <a:p>
          <a:pPr>
            <a:defRPr/>
          </a:pPr>
          <a:endParaRPr lang="el-GR"/>
        </a:p>
      </dgm:t>
    </dgm:pt>
    <dgm:pt modelId="{8DC4E6A4-6A89-49C2-850C-3425FB177088}">
      <dgm:prSet phldrT="[Κείμενο]" custT="1"/>
      <dgm:spPr bwMode="auto"/>
      <dgm:t>
        <a:bodyPr/>
        <a:lstStyle/>
        <a:p>
          <a:pPr>
            <a:defRPr/>
          </a:pPr>
          <a:r>
            <a:rPr lang="el-GR" sz="2400">
              <a:latin typeface="Aptos Display"/>
            </a:rPr>
            <a:t>Εκπόνηση Επιχειρησιακών Σχεδίων</a:t>
          </a:r>
          <a:endParaRPr/>
        </a:p>
      </dgm:t>
    </dgm:pt>
    <dgm:pt modelId="{392E08C7-6573-4439-8F0E-86BF8D2BEFED}" type="parTrans" cxnId="{6913F0D0-2DBA-4F9F-8B51-4148F2F1DFFB}">
      <dgm:prSet/>
      <dgm:spPr bwMode="auto"/>
      <dgm:t>
        <a:bodyPr/>
        <a:lstStyle/>
        <a:p>
          <a:pPr>
            <a:defRPr/>
          </a:pPr>
          <a:endParaRPr lang="el-GR"/>
        </a:p>
      </dgm:t>
    </dgm:pt>
    <dgm:pt modelId="{F8192424-1E18-4EB0-8A70-663F1C9BAB2E}" type="sibTrans" cxnId="{6913F0D0-2DBA-4F9F-8B51-4148F2F1DFFB}">
      <dgm:prSet/>
      <dgm:spPr bwMode="auto"/>
      <dgm:t>
        <a:bodyPr/>
        <a:lstStyle/>
        <a:p>
          <a:pPr>
            <a:defRPr/>
          </a:pPr>
          <a:endParaRPr lang="el-GR"/>
        </a:p>
      </dgm:t>
    </dgm:pt>
    <dgm:pt modelId="{28EABB45-0C5F-495B-B257-1C1198E2F0C7}">
      <dgm:prSet phldrT="[Κείμενο]" custT="1"/>
      <dgm:spPr bwMode="auto"/>
      <dgm:t>
        <a:bodyPr/>
        <a:lstStyle/>
        <a:p>
          <a:pPr>
            <a:buClr>
              <a:srgbClr val="000000"/>
            </a:buClr>
            <a:buSzPts val="2200"/>
            <a:buFont typeface="Arial"/>
            <a:buNone/>
            <a:defRPr/>
          </a:pPr>
          <a:r>
            <a:rPr lang="el-GR" sz="2400" b="0" i="0" u="none" strike="noStrike" cap="none">
              <a:solidFill>
                <a:schemeClr val="lt1"/>
              </a:solidFill>
              <a:latin typeface="Aptos"/>
              <a:ea typeface="Poppins"/>
              <a:cs typeface="Poppins"/>
            </a:rPr>
            <a:t>Ενίσχυση του προγράμματος Πληρώνω όσο Πετάω</a:t>
          </a:r>
          <a:endParaRPr lang="el-GR" sz="2400">
            <a:latin typeface="Aptos Display"/>
          </a:endParaRPr>
        </a:p>
      </dgm:t>
    </dgm:pt>
    <dgm:pt modelId="{BBE53D73-3693-4B4D-853C-09F299ACBFED}" type="parTrans" cxnId="{960F32AE-2C49-48C5-82D1-C41F96D5D8A6}">
      <dgm:prSet/>
      <dgm:spPr bwMode="auto"/>
      <dgm:t>
        <a:bodyPr/>
        <a:lstStyle/>
        <a:p>
          <a:pPr>
            <a:defRPr/>
          </a:pPr>
          <a:endParaRPr lang="el-GR"/>
        </a:p>
      </dgm:t>
    </dgm:pt>
    <dgm:pt modelId="{79D3921B-E11A-4B94-8195-C485C1397B6F}" type="sibTrans" cxnId="{960F32AE-2C49-48C5-82D1-C41F96D5D8A6}">
      <dgm:prSet/>
      <dgm:spPr bwMode="auto"/>
      <dgm:t>
        <a:bodyPr/>
        <a:lstStyle/>
        <a:p>
          <a:pPr>
            <a:defRPr/>
          </a:pPr>
          <a:endParaRPr lang="el-GR"/>
        </a:p>
      </dgm:t>
    </dgm:pt>
    <dgm:pt modelId="{8D3A0E18-325F-4F69-87BA-1F89F9306EFA}">
      <dgm:prSet phldrT="" custT="1"/>
      <dgm:spPr bwMode="auto"/>
      <dgm:t>
        <a:bodyPr/>
        <a:lstStyle/>
        <a:p>
          <a:pPr>
            <a:defRPr/>
          </a:pPr>
          <a:r>
            <a:rPr lang="el-GR" sz="2400">
              <a:latin typeface="Aptos Display"/>
            </a:rPr>
            <a:t>Αύξηση κινητών πράσινων σημείων</a:t>
          </a:r>
          <a:endParaRPr/>
        </a:p>
      </dgm:t>
    </dgm:pt>
    <dgm:pt modelId="{885A1E55-E554-4BB9-813C-0571ABF005E6}" type="parTrans" cxnId="{1F114DE3-62DE-4AD1-B1DD-A7F5F937261F}">
      <dgm:prSet/>
      <dgm:spPr bwMode="auto"/>
      <dgm:t>
        <a:bodyPr/>
        <a:lstStyle/>
        <a:p>
          <a:pPr>
            <a:defRPr/>
          </a:pPr>
          <a:endParaRPr lang="el-GR"/>
        </a:p>
      </dgm:t>
    </dgm:pt>
    <dgm:pt modelId="{C0A5B295-B259-4F3F-80B1-3D5007D84B90}" type="sibTrans" cxnId="{1F114DE3-62DE-4AD1-B1DD-A7F5F937261F}">
      <dgm:prSet/>
      <dgm:spPr bwMode="auto"/>
      <dgm:t>
        <a:bodyPr/>
        <a:lstStyle/>
        <a:p>
          <a:pPr>
            <a:defRPr/>
          </a:pPr>
          <a:endParaRPr lang="el-GR"/>
        </a:p>
      </dgm:t>
    </dgm:pt>
    <dgm:pt modelId="{76E988D8-B760-4909-A8E5-098B7A224EDD}">
      <dgm:prSet phldrT="" custT="1"/>
      <dgm:spPr bwMode="auto"/>
      <dgm:t>
        <a:bodyPr/>
        <a:lstStyle/>
        <a:p>
          <a:pPr>
            <a:defRPr/>
          </a:pPr>
          <a:r>
            <a:rPr lang="el-GR" sz="2400" dirty="0">
              <a:latin typeface="Aptos Display"/>
            </a:rPr>
            <a:t>Υλοποιήσουν δράσεις παραγωγής ενημερωτικού υλικού για τους μαθητές</a:t>
          </a:r>
          <a:endParaRPr dirty="0"/>
        </a:p>
      </dgm:t>
    </dgm:pt>
    <dgm:pt modelId="{8E4DE4E0-9636-473E-9536-58AA91CEB739}" type="parTrans" cxnId="{3563C576-ECFA-4BDC-902F-1B1B886A4F78}">
      <dgm:prSet/>
      <dgm:spPr bwMode="auto"/>
      <dgm:t>
        <a:bodyPr/>
        <a:lstStyle/>
        <a:p>
          <a:pPr>
            <a:defRPr/>
          </a:pPr>
          <a:endParaRPr lang="el-GR"/>
        </a:p>
      </dgm:t>
    </dgm:pt>
    <dgm:pt modelId="{8D3B4A2B-2C14-497F-9244-4FFB8D2AEB26}" type="sibTrans" cxnId="{3563C576-ECFA-4BDC-902F-1B1B886A4F78}">
      <dgm:prSet/>
      <dgm:spPr bwMode="auto"/>
      <dgm:t>
        <a:bodyPr/>
        <a:lstStyle/>
        <a:p>
          <a:pPr>
            <a:defRPr/>
          </a:pPr>
          <a:endParaRPr lang="el-GR"/>
        </a:p>
      </dgm:t>
    </dgm:pt>
    <dgm:pt modelId="{8F0D861E-9237-4EBA-A9DF-28327620EE7E}">
      <dgm:prSet phldrT="[Κείμενο]" custT="1"/>
      <dgm:spPr bwMode="auto"/>
      <dgm:t>
        <a:bodyPr/>
        <a:lstStyle/>
        <a:p>
          <a:pPr>
            <a:defRPr/>
          </a:pPr>
          <a:r>
            <a:rPr lang="el-GR" sz="2400">
              <a:latin typeface="Aptos Display"/>
            </a:rPr>
            <a:t>Εκπόνηση δράσεων ευαισθητοποίησης και ενημέρωσης του κοινού</a:t>
          </a:r>
        </a:p>
      </dgm:t>
    </dgm:pt>
    <dgm:pt modelId="{152B9E4A-9F48-418E-92FE-11A222147C1B}" type="parTrans" cxnId="{07894247-C2BC-46AA-9B43-E41C9DC8C624}">
      <dgm:prSet/>
      <dgm:spPr bwMode="auto"/>
      <dgm:t>
        <a:bodyPr/>
        <a:lstStyle/>
        <a:p>
          <a:pPr>
            <a:defRPr/>
          </a:pPr>
          <a:endParaRPr lang="el-GR"/>
        </a:p>
      </dgm:t>
    </dgm:pt>
    <dgm:pt modelId="{3CC8B83D-62E1-4138-8E6B-6B3EF79887FB}" type="sibTrans" cxnId="{07894247-C2BC-46AA-9B43-E41C9DC8C624}">
      <dgm:prSet/>
      <dgm:spPr bwMode="auto"/>
      <dgm:t>
        <a:bodyPr/>
        <a:lstStyle/>
        <a:p>
          <a:pPr>
            <a:defRPr/>
          </a:pPr>
          <a:endParaRPr lang="el-GR"/>
        </a:p>
      </dgm:t>
    </dgm:pt>
    <dgm:pt modelId="{83C1149F-FB7B-4D2F-9E82-AB1CF141CD2A}" type="pres">
      <dgm:prSet presAssocID="{703B6776-0653-45EC-BB27-4EA77CCCAEE7}" presName="diagram" presStyleCnt="0">
        <dgm:presLayoutVars>
          <dgm:dir/>
          <dgm:resizeHandles val="exact"/>
        </dgm:presLayoutVars>
      </dgm:prSet>
      <dgm:spPr bwMode="auto"/>
    </dgm:pt>
    <dgm:pt modelId="{35BB7A9D-6351-4BB7-BA8C-79D3DE9C093B}" type="pres">
      <dgm:prSet presAssocID="{5A3328EB-8282-4CDA-A600-D5DE89FD4F6F}" presName="node" presStyleLbl="node1" presStyleIdx="0" presStyleCnt="8">
        <dgm:presLayoutVars>
          <dgm:bulletEnabled val="1"/>
        </dgm:presLayoutVars>
      </dgm:prSet>
      <dgm:spPr bwMode="auto"/>
    </dgm:pt>
    <dgm:pt modelId="{64D14367-5237-4632-BFD7-7952314C5AE3}" type="pres">
      <dgm:prSet presAssocID="{BDEE3F88-D463-416D-9EB1-C0E106A6E94C}" presName="sibTrans" presStyleCnt="0"/>
      <dgm:spPr bwMode="auto"/>
    </dgm:pt>
    <dgm:pt modelId="{8461EB69-A9C7-488A-9F7D-8F1760CA2C37}" type="pres">
      <dgm:prSet presAssocID="{4EB7EE52-91BC-4BFF-AA05-1A73AF7B3E1B}" presName="node" presStyleLbl="node1" presStyleIdx="1" presStyleCnt="8">
        <dgm:presLayoutVars>
          <dgm:bulletEnabled val="1"/>
        </dgm:presLayoutVars>
      </dgm:prSet>
      <dgm:spPr bwMode="auto"/>
    </dgm:pt>
    <dgm:pt modelId="{CE025065-CFF2-48E3-9652-464C70E935A7}" type="pres">
      <dgm:prSet presAssocID="{24DA7015-32C7-4C74-9283-F66556101288}" presName="sibTrans" presStyleCnt="0"/>
      <dgm:spPr bwMode="auto"/>
    </dgm:pt>
    <dgm:pt modelId="{74360F7A-EB6C-4DB2-9239-1E5DDD6D67B6}" type="pres">
      <dgm:prSet presAssocID="{54E127AC-5128-4834-A051-D83A90C1AEE8}" presName="node" presStyleLbl="node1" presStyleIdx="2" presStyleCnt="8">
        <dgm:presLayoutVars>
          <dgm:bulletEnabled val="1"/>
        </dgm:presLayoutVars>
      </dgm:prSet>
      <dgm:spPr bwMode="auto"/>
    </dgm:pt>
    <dgm:pt modelId="{82F400B1-E581-43AC-B6BE-4CC6723D4E88}" type="pres">
      <dgm:prSet presAssocID="{F434E82E-293E-425A-AC3D-B5FE1B3F4E92}" presName="sibTrans" presStyleCnt="0"/>
      <dgm:spPr bwMode="auto"/>
    </dgm:pt>
    <dgm:pt modelId="{D2B70848-B0B8-42DC-BD5F-24391887A550}" type="pres">
      <dgm:prSet presAssocID="{28EABB45-0C5F-495B-B257-1C1198E2F0C7}" presName="node" presStyleLbl="node1" presStyleIdx="3" presStyleCnt="8">
        <dgm:presLayoutVars>
          <dgm:bulletEnabled val="1"/>
        </dgm:presLayoutVars>
      </dgm:prSet>
      <dgm:spPr bwMode="auto"/>
    </dgm:pt>
    <dgm:pt modelId="{E8D77C21-9777-486E-BCA7-07755B8C6EF3}" type="pres">
      <dgm:prSet presAssocID="{79D3921B-E11A-4B94-8195-C485C1397B6F}" presName="sibTrans" presStyleCnt="0"/>
      <dgm:spPr bwMode="auto"/>
    </dgm:pt>
    <dgm:pt modelId="{E9AB8AC4-2AE8-431A-A7FB-BB535F4DCD14}" type="pres">
      <dgm:prSet presAssocID="{8DC4E6A4-6A89-49C2-850C-3425FB177088}" presName="node" presStyleLbl="node1" presStyleIdx="4" presStyleCnt="8">
        <dgm:presLayoutVars>
          <dgm:bulletEnabled val="1"/>
        </dgm:presLayoutVars>
      </dgm:prSet>
      <dgm:spPr bwMode="auto"/>
    </dgm:pt>
    <dgm:pt modelId="{B457674B-BAA1-4A95-A32A-FF8C295199BA}" type="pres">
      <dgm:prSet presAssocID="{F8192424-1E18-4EB0-8A70-663F1C9BAB2E}" presName="sibTrans" presStyleCnt="0"/>
      <dgm:spPr bwMode="auto"/>
    </dgm:pt>
    <dgm:pt modelId="{476D2783-E16B-415E-A864-C365F42B26D1}" type="pres">
      <dgm:prSet presAssocID="{8F0D861E-9237-4EBA-A9DF-28327620EE7E}" presName="node" presStyleLbl="node1" presStyleIdx="5" presStyleCnt="8">
        <dgm:presLayoutVars>
          <dgm:bulletEnabled val="1"/>
        </dgm:presLayoutVars>
      </dgm:prSet>
      <dgm:spPr bwMode="auto"/>
    </dgm:pt>
    <dgm:pt modelId="{5BD5624E-6539-4F6E-B3FC-E1D93AC39481}" type="pres">
      <dgm:prSet presAssocID="{3CC8B83D-62E1-4138-8E6B-6B3EF79887FB}" presName="sibTrans" presStyleCnt="0"/>
      <dgm:spPr bwMode="auto"/>
    </dgm:pt>
    <dgm:pt modelId="{C69E1DF3-0BD2-416B-8768-55E7AE2BD485}" type="pres">
      <dgm:prSet presAssocID="{76E988D8-B760-4909-A8E5-098B7A224EDD}" presName="node" presStyleLbl="node1" presStyleIdx="6" presStyleCnt="8">
        <dgm:presLayoutVars>
          <dgm:bulletEnabled val="1"/>
        </dgm:presLayoutVars>
      </dgm:prSet>
      <dgm:spPr bwMode="auto"/>
    </dgm:pt>
    <dgm:pt modelId="{FB5DE241-1A60-4EE5-A911-4DA573488FEF}" type="pres">
      <dgm:prSet presAssocID="{8D3B4A2B-2C14-497F-9244-4FFB8D2AEB26}" presName="sibTrans" presStyleCnt="0"/>
      <dgm:spPr bwMode="auto"/>
    </dgm:pt>
    <dgm:pt modelId="{F3EEC867-9A4A-4E8C-B403-1E4D49B3A0E8}" type="pres">
      <dgm:prSet presAssocID="{8D3A0E18-325F-4F69-87BA-1F89F9306EFA}" presName="node" presStyleLbl="node1" presStyleIdx="7" presStyleCnt="8">
        <dgm:presLayoutVars>
          <dgm:bulletEnabled val="1"/>
        </dgm:presLayoutVars>
      </dgm:prSet>
      <dgm:spPr bwMode="auto"/>
    </dgm:pt>
  </dgm:ptLst>
  <dgm:cxnLst>
    <dgm:cxn modelId="{7AD3B20D-9B54-4223-A259-9E1BC6CBCAF1}" type="presOf" srcId="{54E127AC-5128-4834-A051-D83A90C1AEE8}" destId="{74360F7A-EB6C-4DB2-9239-1E5DDD6D67B6}" srcOrd="0" destOrd="0" presId="urn:microsoft.com/office/officeart/2005/8/layout/default"/>
    <dgm:cxn modelId="{BDDB3F15-778E-4DDD-900A-11B846C761A5}" srcId="{703B6776-0653-45EC-BB27-4EA77CCCAEE7}" destId="{5A3328EB-8282-4CDA-A600-D5DE89FD4F6F}" srcOrd="0" destOrd="0" parTransId="{2B13175A-5BBC-47E7-8C4F-D5C2ACF5C8D5}" sibTransId="{BDEE3F88-D463-416D-9EB1-C0E106A6E94C}"/>
    <dgm:cxn modelId="{FE496B1C-738B-4C67-9D98-61969B583CE7}" type="presOf" srcId="{8D3A0E18-325F-4F69-87BA-1F89F9306EFA}" destId="{F3EEC867-9A4A-4E8C-B403-1E4D49B3A0E8}" srcOrd="0" destOrd="0" presId="urn:microsoft.com/office/officeart/2005/8/layout/default"/>
    <dgm:cxn modelId="{83C2D838-B041-458D-9EF4-7825561C83E1}" type="presOf" srcId="{5A3328EB-8282-4CDA-A600-D5DE89FD4F6F}" destId="{35BB7A9D-6351-4BB7-BA8C-79D3DE9C093B}" srcOrd="0" destOrd="0" presId="urn:microsoft.com/office/officeart/2005/8/layout/default"/>
    <dgm:cxn modelId="{07894247-C2BC-46AA-9B43-E41C9DC8C624}" srcId="{703B6776-0653-45EC-BB27-4EA77CCCAEE7}" destId="{8F0D861E-9237-4EBA-A9DF-28327620EE7E}" srcOrd="5" destOrd="0" parTransId="{152B9E4A-9F48-418E-92FE-11A222147C1B}" sibTransId="{3CC8B83D-62E1-4138-8E6B-6B3EF79887FB}"/>
    <dgm:cxn modelId="{2864D64C-6DFC-40AA-A02A-7E9ECA5FDD9D}" type="presOf" srcId="{703B6776-0653-45EC-BB27-4EA77CCCAEE7}" destId="{83C1149F-FB7B-4D2F-9E82-AB1CF141CD2A}" srcOrd="0" destOrd="0" presId="urn:microsoft.com/office/officeart/2005/8/layout/default"/>
    <dgm:cxn modelId="{9630126E-C184-42B3-8949-B9BF9C50265D}" type="presOf" srcId="{28EABB45-0C5F-495B-B257-1C1198E2F0C7}" destId="{D2B70848-B0B8-42DC-BD5F-24391887A550}" srcOrd="0" destOrd="0" presId="urn:microsoft.com/office/officeart/2005/8/layout/default"/>
    <dgm:cxn modelId="{393CD154-5393-4B55-9D46-462ED0334E68}" type="presOf" srcId="{8DC4E6A4-6A89-49C2-850C-3425FB177088}" destId="{E9AB8AC4-2AE8-431A-A7FB-BB535F4DCD14}" srcOrd="0" destOrd="0" presId="urn:microsoft.com/office/officeart/2005/8/layout/default"/>
    <dgm:cxn modelId="{A97DBF56-48CD-45FB-BCE1-B4D91D5ABAE8}" type="presOf" srcId="{76E988D8-B760-4909-A8E5-098B7A224EDD}" destId="{C69E1DF3-0BD2-416B-8768-55E7AE2BD485}" srcOrd="0" destOrd="0" presId="urn:microsoft.com/office/officeart/2005/8/layout/default"/>
    <dgm:cxn modelId="{3563C576-ECFA-4BDC-902F-1B1B886A4F78}" srcId="{703B6776-0653-45EC-BB27-4EA77CCCAEE7}" destId="{76E988D8-B760-4909-A8E5-098B7A224EDD}" srcOrd="6" destOrd="0" parTransId="{8E4DE4E0-9636-473E-9536-58AA91CEB739}" sibTransId="{8D3B4A2B-2C14-497F-9244-4FFB8D2AEB26}"/>
    <dgm:cxn modelId="{00B1A6AB-0551-445C-B116-C8CE4D04F787}" srcId="{5A3328EB-8282-4CDA-A600-D5DE89FD4F6F}" destId="{62D84805-3938-433C-ACB7-22A9AB7D0164}" srcOrd="0" destOrd="0" parTransId="{2E82982E-9E0D-4C72-882C-396D8ED0CFF9}" sibTransId="{509E157E-AE09-46D3-A96B-B64182394A9B}"/>
    <dgm:cxn modelId="{74A7B1AD-BDCF-4F9E-B558-8B07DCB2A9ED}" type="presOf" srcId="{62D84805-3938-433C-ACB7-22A9AB7D0164}" destId="{35BB7A9D-6351-4BB7-BA8C-79D3DE9C093B}" srcOrd="0" destOrd="1" presId="urn:microsoft.com/office/officeart/2005/8/layout/default"/>
    <dgm:cxn modelId="{960F32AE-2C49-48C5-82D1-C41F96D5D8A6}" srcId="{703B6776-0653-45EC-BB27-4EA77CCCAEE7}" destId="{28EABB45-0C5F-495B-B257-1C1198E2F0C7}" srcOrd="3" destOrd="0" parTransId="{BBE53D73-3693-4B4D-853C-09F299ACBFED}" sibTransId="{79D3921B-E11A-4B94-8195-C485C1397B6F}"/>
    <dgm:cxn modelId="{DD2E8FB5-F9F6-45E1-9EF7-CB3143975F6F}" type="presOf" srcId="{4EB7EE52-91BC-4BFF-AA05-1A73AF7B3E1B}" destId="{8461EB69-A9C7-488A-9F7D-8F1760CA2C37}" srcOrd="0" destOrd="0" presId="urn:microsoft.com/office/officeart/2005/8/layout/default"/>
    <dgm:cxn modelId="{6913F0D0-2DBA-4F9F-8B51-4148F2F1DFFB}" srcId="{703B6776-0653-45EC-BB27-4EA77CCCAEE7}" destId="{8DC4E6A4-6A89-49C2-850C-3425FB177088}" srcOrd="4" destOrd="0" parTransId="{392E08C7-6573-4439-8F0E-86BF8D2BEFED}" sibTransId="{F8192424-1E18-4EB0-8A70-663F1C9BAB2E}"/>
    <dgm:cxn modelId="{1F114DE3-62DE-4AD1-B1DD-A7F5F937261F}" srcId="{703B6776-0653-45EC-BB27-4EA77CCCAEE7}" destId="{8D3A0E18-325F-4F69-87BA-1F89F9306EFA}" srcOrd="7" destOrd="0" parTransId="{885A1E55-E554-4BB9-813C-0571ABF005E6}" sibTransId="{C0A5B295-B259-4F3F-80B1-3D5007D84B90}"/>
    <dgm:cxn modelId="{5F478FF2-6B4A-4AEB-B284-EB9C6FDA059A}" srcId="{703B6776-0653-45EC-BB27-4EA77CCCAEE7}" destId="{4EB7EE52-91BC-4BFF-AA05-1A73AF7B3E1B}" srcOrd="1" destOrd="0" parTransId="{9CAB56E1-BA6E-45DC-B6EF-18D5808F57F8}" sibTransId="{24DA7015-32C7-4C74-9283-F66556101288}"/>
    <dgm:cxn modelId="{A22154F9-BF28-4017-A37F-EEA3DDDEFC67}" srcId="{703B6776-0653-45EC-BB27-4EA77CCCAEE7}" destId="{54E127AC-5128-4834-A051-D83A90C1AEE8}" srcOrd="2" destOrd="0" parTransId="{51E85BC8-65C7-48FF-A7CD-6F96CD274597}" sibTransId="{F434E82E-293E-425A-AC3D-B5FE1B3F4E92}"/>
    <dgm:cxn modelId="{0F898DFB-57FC-46E2-BF4B-5B411E54B134}" type="presOf" srcId="{8F0D861E-9237-4EBA-A9DF-28327620EE7E}" destId="{476D2783-E16B-415E-A864-C365F42B26D1}" srcOrd="0" destOrd="0" presId="urn:microsoft.com/office/officeart/2005/8/layout/default"/>
    <dgm:cxn modelId="{587CE272-2B1D-4AC5-B518-E6B10D9A6772}" type="presParOf" srcId="{83C1149F-FB7B-4D2F-9E82-AB1CF141CD2A}" destId="{35BB7A9D-6351-4BB7-BA8C-79D3DE9C093B}" srcOrd="0" destOrd="0" presId="urn:microsoft.com/office/officeart/2005/8/layout/default"/>
    <dgm:cxn modelId="{7DEBDBEE-7626-4FD0-9DD8-9A678B25BEB8}" type="presParOf" srcId="{83C1149F-FB7B-4D2F-9E82-AB1CF141CD2A}" destId="{64D14367-5237-4632-BFD7-7952314C5AE3}" srcOrd="1" destOrd="0" presId="urn:microsoft.com/office/officeart/2005/8/layout/default"/>
    <dgm:cxn modelId="{7A11A1C9-78AC-4CF9-A536-8C148C56879A}" type="presParOf" srcId="{83C1149F-FB7B-4D2F-9E82-AB1CF141CD2A}" destId="{8461EB69-A9C7-488A-9F7D-8F1760CA2C37}" srcOrd="2" destOrd="0" presId="urn:microsoft.com/office/officeart/2005/8/layout/default"/>
    <dgm:cxn modelId="{6BEAE385-73E6-467B-8EBB-22BB209F9C16}" type="presParOf" srcId="{83C1149F-FB7B-4D2F-9E82-AB1CF141CD2A}" destId="{CE025065-CFF2-48E3-9652-464C70E935A7}" srcOrd="3" destOrd="0" presId="urn:microsoft.com/office/officeart/2005/8/layout/default"/>
    <dgm:cxn modelId="{8FA7BB6D-C5F2-471D-9C96-A59A14B4D705}" type="presParOf" srcId="{83C1149F-FB7B-4D2F-9E82-AB1CF141CD2A}" destId="{74360F7A-EB6C-4DB2-9239-1E5DDD6D67B6}" srcOrd="4" destOrd="0" presId="urn:microsoft.com/office/officeart/2005/8/layout/default"/>
    <dgm:cxn modelId="{722C2B4F-609A-42DB-92BC-8DF2FD60A368}" type="presParOf" srcId="{83C1149F-FB7B-4D2F-9E82-AB1CF141CD2A}" destId="{82F400B1-E581-43AC-B6BE-4CC6723D4E88}" srcOrd="5" destOrd="0" presId="urn:microsoft.com/office/officeart/2005/8/layout/default"/>
    <dgm:cxn modelId="{723875DC-660C-4B41-BF44-4326E365BEA0}" type="presParOf" srcId="{83C1149F-FB7B-4D2F-9E82-AB1CF141CD2A}" destId="{D2B70848-B0B8-42DC-BD5F-24391887A550}" srcOrd="6" destOrd="0" presId="urn:microsoft.com/office/officeart/2005/8/layout/default"/>
    <dgm:cxn modelId="{A090D195-02BB-4196-92AD-B2C4634A80CF}" type="presParOf" srcId="{83C1149F-FB7B-4D2F-9E82-AB1CF141CD2A}" destId="{E8D77C21-9777-486E-BCA7-07755B8C6EF3}" srcOrd="7" destOrd="0" presId="urn:microsoft.com/office/officeart/2005/8/layout/default"/>
    <dgm:cxn modelId="{9D85E28F-5500-4AC4-8E96-52656F5FC692}" type="presParOf" srcId="{83C1149F-FB7B-4D2F-9E82-AB1CF141CD2A}" destId="{E9AB8AC4-2AE8-431A-A7FB-BB535F4DCD14}" srcOrd="8" destOrd="0" presId="urn:microsoft.com/office/officeart/2005/8/layout/default"/>
    <dgm:cxn modelId="{09C4FA06-1603-419D-8A44-84907E195EC9}" type="presParOf" srcId="{83C1149F-FB7B-4D2F-9E82-AB1CF141CD2A}" destId="{B457674B-BAA1-4A95-A32A-FF8C295199BA}" srcOrd="9" destOrd="0" presId="urn:microsoft.com/office/officeart/2005/8/layout/default"/>
    <dgm:cxn modelId="{8135B2F6-4CD0-4320-939E-F8B0FE354AD3}" type="presParOf" srcId="{83C1149F-FB7B-4D2F-9E82-AB1CF141CD2A}" destId="{476D2783-E16B-415E-A864-C365F42B26D1}" srcOrd="10" destOrd="0" presId="urn:microsoft.com/office/officeart/2005/8/layout/default"/>
    <dgm:cxn modelId="{EE5598B0-001F-40D6-847E-154C0B6188A3}" type="presParOf" srcId="{83C1149F-FB7B-4D2F-9E82-AB1CF141CD2A}" destId="{5BD5624E-6539-4F6E-B3FC-E1D93AC39481}" srcOrd="11" destOrd="0" presId="urn:microsoft.com/office/officeart/2005/8/layout/default"/>
    <dgm:cxn modelId="{24D01E13-1257-456A-886A-0C52308E32CC}" type="presParOf" srcId="{83C1149F-FB7B-4D2F-9E82-AB1CF141CD2A}" destId="{C69E1DF3-0BD2-416B-8768-55E7AE2BD485}" srcOrd="12" destOrd="0" presId="urn:microsoft.com/office/officeart/2005/8/layout/default"/>
    <dgm:cxn modelId="{C9851BBE-F795-4ACF-A91C-1319638F5313}" type="presParOf" srcId="{83C1149F-FB7B-4D2F-9E82-AB1CF141CD2A}" destId="{FB5DE241-1A60-4EE5-A911-4DA573488FEF}" srcOrd="13" destOrd="0" presId="urn:microsoft.com/office/officeart/2005/8/layout/default"/>
    <dgm:cxn modelId="{B5EB0EEA-9561-4183-B2AE-5A88A4D669CE}" type="presParOf" srcId="{83C1149F-FB7B-4D2F-9E82-AB1CF141CD2A}" destId="{F3EEC867-9A4A-4E8C-B403-1E4D49B3A0E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B7A9D-6351-4BB7-BA8C-79D3DE9C093B}">
      <dsp:nvSpPr>
        <dsp:cNvPr id="0" name=""/>
        <dsp:cNvSpPr/>
      </dsp:nvSpPr>
      <dsp:spPr bwMode="auto">
        <a:xfrm>
          <a:off x="23986" y="4443"/>
          <a:ext cx="3183148" cy="1909889"/>
        </a:xfrm>
        <a:prstGeom prst="rect">
          <a:avLst/>
        </a:prstGeom>
        <a:solidFill>
          <a:schemeClr val="accent4">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defRPr/>
          </a:pPr>
          <a:endParaRPr lang="el-GR" sz="2100" kern="1200" dirty="0"/>
        </a:p>
        <a:p>
          <a:pPr marL="0" marR="0" lvl="0" indent="0" algn="ctr" defTabSz="914400">
            <a:lnSpc>
              <a:spcPct val="100000"/>
            </a:lnSpc>
            <a:spcBef>
              <a:spcPts val="0"/>
            </a:spcBef>
            <a:spcAft>
              <a:spcPts val="0"/>
            </a:spcAft>
            <a:buClrTx/>
            <a:buSzTx/>
            <a:buFontTx/>
            <a:buNone/>
            <a:defRPr/>
          </a:pPr>
          <a:r>
            <a:rPr lang="el-GR" sz="2400" kern="1200" dirty="0">
              <a:latin typeface="Aptos Display"/>
            </a:rPr>
            <a:t>Ενίσχυση με υλικοτεχνικό εξοπλισμό</a:t>
          </a:r>
          <a:endParaRPr kern="1200" dirty="0"/>
        </a:p>
        <a:p>
          <a:pPr marL="0" marR="0" lvl="0" indent="0" algn="l" defTabSz="914400">
            <a:lnSpc>
              <a:spcPct val="100000"/>
            </a:lnSpc>
            <a:spcBef>
              <a:spcPts val="0"/>
            </a:spcBef>
            <a:spcAft>
              <a:spcPts val="0"/>
            </a:spcAft>
            <a:buClrTx/>
            <a:buSzTx/>
            <a:buFontTx/>
            <a:buNone/>
            <a:defRPr/>
          </a:pPr>
          <a:endParaRPr lang="el-GR" sz="2700" kern="1200" dirty="0"/>
        </a:p>
      </dsp:txBody>
      <dsp:txXfrm>
        <a:off x="23986" y="4443"/>
        <a:ext cx="3183148" cy="1909889"/>
      </dsp:txXfrm>
    </dsp:sp>
    <dsp:sp modelId="{8461EB69-A9C7-488A-9F7D-8F1760CA2C37}">
      <dsp:nvSpPr>
        <dsp:cNvPr id="0" name=""/>
        <dsp:cNvSpPr/>
      </dsp:nvSpPr>
      <dsp:spPr bwMode="auto">
        <a:xfrm>
          <a:off x="3525449" y="4443"/>
          <a:ext cx="3183148" cy="1909889"/>
        </a:xfrm>
        <a:prstGeom prst="rect">
          <a:avLst/>
        </a:prstGeom>
        <a:solidFill>
          <a:schemeClr val="accent4">
            <a:hueOff val="942848"/>
            <a:satOff val="-4172"/>
            <a:lumOff val="-700"/>
            <a:alphaOff val="0"/>
          </a:schemeClr>
        </a:solidFill>
        <a:ln w="28575" cap="flat" cmpd="sng" algn="ctr">
          <a:solidFill>
            <a:schemeClr val="lt1">
              <a:hueOff val="0"/>
              <a:satOff val="0"/>
              <a:lumOff val="0"/>
              <a:alphaOff val="0"/>
            </a:schemeClr>
          </a:solidFill>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a:pPr>
          <a:r>
            <a:rPr lang="el-GR" sz="2400" kern="1200" dirty="0">
              <a:latin typeface="Aptos Display"/>
            </a:rPr>
            <a:t>Υλοποιήσουν δράσεις για την αύξηση της διαλογής στην πηγή</a:t>
          </a:r>
          <a:endParaRPr kern="1200" dirty="0"/>
        </a:p>
      </dsp:txBody>
      <dsp:txXfrm>
        <a:off x="3525449" y="4443"/>
        <a:ext cx="3183148" cy="1909889"/>
      </dsp:txXfrm>
    </dsp:sp>
    <dsp:sp modelId="{74360F7A-EB6C-4DB2-9239-1E5DDD6D67B6}">
      <dsp:nvSpPr>
        <dsp:cNvPr id="0" name=""/>
        <dsp:cNvSpPr/>
      </dsp:nvSpPr>
      <dsp:spPr bwMode="auto">
        <a:xfrm>
          <a:off x="7026912" y="4443"/>
          <a:ext cx="3183148" cy="1909889"/>
        </a:xfrm>
        <a:prstGeom prst="rect">
          <a:avLst/>
        </a:prstGeom>
        <a:solidFill>
          <a:schemeClr val="accent4">
            <a:hueOff val="1885696"/>
            <a:satOff val="-8343"/>
            <a:lumOff val="-1401"/>
            <a:alphaOff val="0"/>
          </a:schemeClr>
        </a:solidFill>
        <a:ln w="28575" cap="flat" cmpd="sng" algn="ctr">
          <a:solidFill>
            <a:schemeClr val="lt1">
              <a:hueOff val="0"/>
              <a:satOff val="0"/>
              <a:lumOff val="0"/>
              <a:alphaOff val="0"/>
            </a:schemeClr>
          </a:solidFill>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a:lnSpc>
              <a:spcPct val="100000"/>
            </a:lnSpc>
            <a:spcBef>
              <a:spcPts val="0"/>
            </a:spcBef>
            <a:spcAft>
              <a:spcPts val="0"/>
            </a:spcAft>
            <a:buClrTx/>
            <a:buSzTx/>
            <a:buFontTx/>
            <a:buNone/>
            <a:defRPr/>
          </a:pPr>
          <a:r>
            <a:rPr lang="el-GR" sz="2400" kern="1200">
              <a:latin typeface="Aptos Display"/>
            </a:rPr>
            <a:t>Υλοποίηση μικρών ή μεγάλων πράσινων σημείων και γωνιών ανακύκλωσης</a:t>
          </a:r>
          <a:endParaRPr kern="1200"/>
        </a:p>
      </dsp:txBody>
      <dsp:txXfrm>
        <a:off x="7026912" y="4443"/>
        <a:ext cx="3183148" cy="1909889"/>
      </dsp:txXfrm>
    </dsp:sp>
    <dsp:sp modelId="{D2B70848-B0B8-42DC-BD5F-24391887A550}">
      <dsp:nvSpPr>
        <dsp:cNvPr id="0" name=""/>
        <dsp:cNvSpPr/>
      </dsp:nvSpPr>
      <dsp:spPr bwMode="auto">
        <a:xfrm>
          <a:off x="23986" y="2232647"/>
          <a:ext cx="3183148" cy="1909889"/>
        </a:xfrm>
        <a:prstGeom prst="rect">
          <a:avLst/>
        </a:prstGeom>
        <a:solidFill>
          <a:schemeClr val="accent4">
            <a:hueOff val="2828544"/>
            <a:satOff val="-12515"/>
            <a:lumOff val="-2101"/>
            <a:alphaOff val="0"/>
          </a:schemeClr>
        </a:solidFill>
        <a:ln w="28575" cap="flat" cmpd="sng" algn="ctr">
          <a:solidFill>
            <a:schemeClr val="lt1">
              <a:hueOff val="0"/>
              <a:satOff val="0"/>
              <a:lumOff val="0"/>
              <a:alphaOff val="0"/>
            </a:schemeClr>
          </a:solidFill>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rgbClr val="000000"/>
            </a:buClr>
            <a:buSzPts val="2200"/>
            <a:buFont typeface="Arial"/>
            <a:buNone/>
            <a:defRPr/>
          </a:pPr>
          <a:r>
            <a:rPr lang="el-GR" sz="2400" b="0" i="0" u="none" strike="noStrike" kern="1200" cap="none">
              <a:solidFill>
                <a:schemeClr val="lt1"/>
              </a:solidFill>
              <a:latin typeface="Aptos"/>
              <a:ea typeface="Poppins"/>
              <a:cs typeface="Poppins"/>
            </a:rPr>
            <a:t>Ενίσχυση του προγράμματος Πληρώνω όσο Πετάω</a:t>
          </a:r>
          <a:endParaRPr lang="el-GR" sz="2400" kern="1200">
            <a:latin typeface="Aptos Display"/>
          </a:endParaRPr>
        </a:p>
      </dsp:txBody>
      <dsp:txXfrm>
        <a:off x="23986" y="2232647"/>
        <a:ext cx="3183148" cy="1909889"/>
      </dsp:txXfrm>
    </dsp:sp>
    <dsp:sp modelId="{E9AB8AC4-2AE8-431A-A7FB-BB535F4DCD14}">
      <dsp:nvSpPr>
        <dsp:cNvPr id="0" name=""/>
        <dsp:cNvSpPr/>
      </dsp:nvSpPr>
      <dsp:spPr bwMode="auto">
        <a:xfrm>
          <a:off x="3525449" y="2232647"/>
          <a:ext cx="3183148" cy="1909889"/>
        </a:xfrm>
        <a:prstGeom prst="rect">
          <a:avLst/>
        </a:prstGeom>
        <a:solidFill>
          <a:schemeClr val="accent4">
            <a:hueOff val="3771393"/>
            <a:satOff val="-16687"/>
            <a:lumOff val="-2802"/>
            <a:alphaOff val="0"/>
          </a:schemeClr>
        </a:solidFill>
        <a:ln w="28575" cap="flat" cmpd="sng" algn="ctr">
          <a:solidFill>
            <a:schemeClr val="lt1">
              <a:hueOff val="0"/>
              <a:satOff val="0"/>
              <a:lumOff val="0"/>
              <a:alphaOff val="0"/>
            </a:schemeClr>
          </a:solidFill>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a:pPr>
          <a:r>
            <a:rPr lang="el-GR" sz="2400" kern="1200">
              <a:latin typeface="Aptos Display"/>
            </a:rPr>
            <a:t>Εκπόνηση Επιχειρησιακών Σχεδίων</a:t>
          </a:r>
          <a:endParaRPr kern="1200"/>
        </a:p>
      </dsp:txBody>
      <dsp:txXfrm>
        <a:off x="3525449" y="2232647"/>
        <a:ext cx="3183148" cy="1909889"/>
      </dsp:txXfrm>
    </dsp:sp>
    <dsp:sp modelId="{476D2783-E16B-415E-A864-C365F42B26D1}">
      <dsp:nvSpPr>
        <dsp:cNvPr id="0" name=""/>
        <dsp:cNvSpPr/>
      </dsp:nvSpPr>
      <dsp:spPr bwMode="auto">
        <a:xfrm>
          <a:off x="7026912" y="2232647"/>
          <a:ext cx="3183148" cy="1909889"/>
        </a:xfrm>
        <a:prstGeom prst="rect">
          <a:avLst/>
        </a:prstGeom>
        <a:solidFill>
          <a:schemeClr val="accent4">
            <a:hueOff val="4714241"/>
            <a:satOff val="-20859"/>
            <a:lumOff val="-3502"/>
            <a:alphaOff val="0"/>
          </a:schemeClr>
        </a:solidFill>
        <a:ln w="28575" cap="flat" cmpd="sng" algn="ctr">
          <a:solidFill>
            <a:schemeClr val="lt1">
              <a:hueOff val="0"/>
              <a:satOff val="0"/>
              <a:lumOff val="0"/>
              <a:alphaOff val="0"/>
            </a:schemeClr>
          </a:solidFill>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a:pPr>
          <a:r>
            <a:rPr lang="el-GR" sz="2400" kern="1200">
              <a:latin typeface="Aptos Display"/>
            </a:rPr>
            <a:t>Εκπόνηση δράσεων ευαισθητοποίησης και ενημέρωσης του κοινού</a:t>
          </a:r>
        </a:p>
      </dsp:txBody>
      <dsp:txXfrm>
        <a:off x="7026912" y="2232647"/>
        <a:ext cx="3183148" cy="1909889"/>
      </dsp:txXfrm>
    </dsp:sp>
    <dsp:sp modelId="{C69E1DF3-0BD2-416B-8768-55E7AE2BD485}">
      <dsp:nvSpPr>
        <dsp:cNvPr id="0" name=""/>
        <dsp:cNvSpPr/>
      </dsp:nvSpPr>
      <dsp:spPr bwMode="auto">
        <a:xfrm>
          <a:off x="1774717" y="4460851"/>
          <a:ext cx="3183148" cy="1909889"/>
        </a:xfrm>
        <a:prstGeom prst="rect">
          <a:avLst/>
        </a:prstGeom>
        <a:solidFill>
          <a:schemeClr val="accent4">
            <a:hueOff val="5657089"/>
            <a:satOff val="-25030"/>
            <a:lumOff val="-4203"/>
            <a:alphaOff val="0"/>
          </a:schemeClr>
        </a:solidFill>
        <a:ln w="28575" cap="flat" cmpd="sng" algn="ctr">
          <a:solidFill>
            <a:schemeClr val="lt1">
              <a:hueOff val="0"/>
              <a:satOff val="0"/>
              <a:lumOff val="0"/>
              <a:alphaOff val="0"/>
            </a:schemeClr>
          </a:solidFill>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a:pPr>
          <a:r>
            <a:rPr lang="el-GR" sz="2400" kern="1200" dirty="0">
              <a:latin typeface="Aptos Display"/>
            </a:rPr>
            <a:t>Υλοποιήσουν δράσεις παραγωγής ενημερωτικού υλικού για τους μαθητές</a:t>
          </a:r>
          <a:endParaRPr kern="1200" dirty="0"/>
        </a:p>
      </dsp:txBody>
      <dsp:txXfrm>
        <a:off x="1774717" y="4460851"/>
        <a:ext cx="3183148" cy="1909889"/>
      </dsp:txXfrm>
    </dsp:sp>
    <dsp:sp modelId="{F3EEC867-9A4A-4E8C-B403-1E4D49B3A0E8}">
      <dsp:nvSpPr>
        <dsp:cNvPr id="0" name=""/>
        <dsp:cNvSpPr/>
      </dsp:nvSpPr>
      <dsp:spPr bwMode="auto">
        <a:xfrm>
          <a:off x="5276180" y="4460851"/>
          <a:ext cx="3183148" cy="1909889"/>
        </a:xfrm>
        <a:prstGeom prst="rect">
          <a:avLst/>
        </a:prstGeom>
        <a:solidFill>
          <a:schemeClr val="accent4">
            <a:hueOff val="6599937"/>
            <a:satOff val="-29202"/>
            <a:lumOff val="-4903"/>
            <a:alphaOff val="0"/>
          </a:schemeClr>
        </a:solidFill>
        <a:ln w="28575" cap="flat" cmpd="sng" algn="ctr">
          <a:solidFill>
            <a:schemeClr val="lt1">
              <a:hueOff val="0"/>
              <a:satOff val="0"/>
              <a:lumOff val="0"/>
              <a:alphaOff val="0"/>
            </a:schemeClr>
          </a:solidFill>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a:pPr>
          <a:r>
            <a:rPr lang="el-GR" sz="2400" kern="1200">
              <a:latin typeface="Aptos Display"/>
            </a:rPr>
            <a:t>Αύξηση κινητών πράσινων σημείων</a:t>
          </a:r>
          <a:endParaRPr kern="1200"/>
        </a:p>
      </dsp:txBody>
      <dsp:txXfrm>
        <a:off x="5276180" y="4460851"/>
        <a:ext cx="3183148" cy="19098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3" name="Google Shape;3;n"/>
          <p:cNvSpPr>
            <a:spLocks noGrp="1" noRot="1" noChangeAspect="1"/>
          </p:cNvSpPr>
          <p:nvPr>
            <p:ph type="sldImg" idx="2"/>
          </p:nvPr>
        </p:nvSpPr>
        <p:spPr bwMode="auto">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defRPr>
            </a:lvl1pPr>
            <a:lvl2pPr marL="914400" marR="0" lvl="1"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defRPr>
            </a:lvl2pPr>
            <a:lvl3pPr marL="1371600" marR="0" lvl="2"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defRPr>
            </a:lvl3pPr>
            <a:lvl4pPr marL="1828800" marR="0" lvl="3"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defRPr>
            </a:lvl4pPr>
            <a:lvl5pPr marL="2286000" marR="0" lvl="4"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defRPr>
            </a:lvl5pPr>
            <a:lvl6pPr marL="2743200" marR="0" lvl="5"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defRPr>
            </a:lvl6pPr>
            <a:lvl7pPr marL="3200400" marR="0" lvl="6"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defRPr>
            </a:lvl7pPr>
            <a:lvl8pPr marL="3657600" marR="0" lvl="7"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defRPr>
            </a:lvl8pPr>
            <a:lvl9pPr marL="4114800" marR="0" lvl="8"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defRPr>
            </a:lvl9pPr>
          </a:lstStyle>
          <a:p>
            <a:pPr>
              <a:defRPr/>
            </a:pPr>
            <a:endParaRPr/>
          </a:p>
        </p:txBody>
      </p:sp>
    </p:spTree>
  </p:cSld>
  <p:clrMap bg1="lt1" tx1="dk1" bg2="dk2" tx2="lt2" accent1="accent1" accent2="accent2" accent3="accent3" accent4="accent4" accent5="accent5" accent6="accent6" hlink="hlink" folHlink="folHlink"/>
  <p:notes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4FB2275-E5B4-FB29-8443-A95DE5512AD5}"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59" name="Google Shape;159;p6:notes"/>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defRPr/>
            </a:pPr>
            <a:endParaRPr/>
          </a:p>
        </p:txBody>
      </p:sp>
      <p:sp>
        <p:nvSpPr>
          <p:cNvPr id="160" name="Google Shape;160;p6: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84E79F17-8932-785B-B39B-B1A18B810FF2}"/>
            </a:ext>
          </a:extLst>
        </p:cNvPr>
        <p:cNvGrpSpPr/>
        <p:nvPr/>
      </p:nvGrpSpPr>
      <p:grpSpPr bwMode="auto">
        <a:xfrm>
          <a:off x="0" y="0"/>
          <a:ext cx="0" cy="0"/>
          <a:chOff x="0" y="0"/>
          <a:chExt cx="0" cy="0"/>
        </a:xfrm>
      </p:grpSpPr>
      <p:sp>
        <p:nvSpPr>
          <p:cNvPr id="159" name="Google Shape;159;p6:notes">
            <a:extLst>
              <a:ext uri="{FF2B5EF4-FFF2-40B4-BE49-F238E27FC236}">
                <a16:creationId xmlns:a16="http://schemas.microsoft.com/office/drawing/2014/main" id="{BB1B51F9-5D23-E892-BE97-8D4EDF4A14E9}"/>
              </a:ext>
            </a:extLst>
          </p:cNvPr>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defRPr/>
            </a:pPr>
            <a:endParaRPr/>
          </a:p>
        </p:txBody>
      </p:sp>
      <p:sp>
        <p:nvSpPr>
          <p:cNvPr id="160" name="Google Shape;160;p6:notes">
            <a:extLst>
              <a:ext uri="{FF2B5EF4-FFF2-40B4-BE49-F238E27FC236}">
                <a16:creationId xmlns:a16="http://schemas.microsoft.com/office/drawing/2014/main" id="{D32CCC57-1DE3-CE94-B246-405166699DFA}"/>
              </a:ext>
            </a:extLst>
          </p:cNvPr>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1678884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80" name="Google Shape;180;p7:notes"/>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defRPr/>
            </a:pPr>
            <a:endParaRPr/>
          </a:p>
        </p:txBody>
      </p:sp>
      <p:sp>
        <p:nvSpPr>
          <p:cNvPr id="181" name="Google Shape;181;p7: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90" name="Google Shape;190;p8:notes"/>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defRPr/>
            </a:pPr>
            <a:endParaRPr/>
          </a:p>
        </p:txBody>
      </p:sp>
      <p:sp>
        <p:nvSpPr>
          <p:cNvPr id="191" name="Google Shape;191;p8: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00" name="Google Shape;200;p9:notes"/>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defRPr/>
            </a:pPr>
            <a:endParaRPr/>
          </a:p>
        </p:txBody>
      </p:sp>
      <p:sp>
        <p:nvSpPr>
          <p:cNvPr id="201" name="Google Shape;201;p9: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10" name="Google Shape;210;p10:notes"/>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defRPr/>
            </a:pPr>
            <a:endParaRPr/>
          </a:p>
        </p:txBody>
      </p:sp>
      <p:sp>
        <p:nvSpPr>
          <p:cNvPr id="211" name="Google Shape;211;p10: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19" name="Google Shape;219;p11:notes"/>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defRPr/>
            </a:pPr>
            <a:endParaRPr/>
          </a:p>
        </p:txBody>
      </p:sp>
      <p:sp>
        <p:nvSpPr>
          <p:cNvPr id="220" name="Google Shape;220;p11: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32" name="Google Shape;232;p12:notes"/>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defRPr/>
            </a:pPr>
            <a:endParaRPr/>
          </a:p>
        </p:txBody>
      </p:sp>
      <p:sp>
        <p:nvSpPr>
          <p:cNvPr id="233" name="Google Shape;233;p12: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80" name="Google Shape;180;p7:notes"/>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defRPr/>
            </a:pPr>
            <a:r>
              <a:rPr lang="el-GR"/>
              <a:t>ΥΠΟΔΟΜΕΣ ΔΙΑΧΕΙΡΙΣΗΣ ΑΣΑ (25 ΣΜΑ, 4 ΚΔΑΥ, 2 ΟΕΔΑ, </a:t>
            </a:r>
            <a:endParaRPr/>
          </a:p>
        </p:txBody>
      </p:sp>
      <p:sp>
        <p:nvSpPr>
          <p:cNvPr id="181" name="Google Shape;181;p7: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B66BD22-1CD8-5EFE-4434-C29E44ED4A41}" type="slidenum">
              <a:rPr/>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515AB85-2816-7153-50E2-F1D738A92F88}" type="slidenum">
              <a:rPr/>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E91B9-7082-DB88-9327-EC9E162B7350}"/>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1083DA48-DDAC-2EA6-FEFB-6068BBFADDAF}"/>
              </a:ext>
            </a:extLst>
          </p:cNvPr>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4E79C574-0920-2F75-5C33-A3E464C82559}"/>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FDB2FB1A-5D4F-D9A3-5F35-5F912B820D29}"/>
              </a:ext>
            </a:extLst>
          </p:cNvPr>
          <p:cNvSpPr>
            <a:spLocks noGrp="1"/>
          </p:cNvSpPr>
          <p:nvPr>
            <p:ph type="sldNum" sz="quarter" idx="10"/>
          </p:nvPr>
        </p:nvSpPr>
        <p:spPr bwMode="auto"/>
        <p:txBody>
          <a:bodyPr/>
          <a:lstStyle/>
          <a:p>
            <a:pPr>
              <a:defRPr/>
            </a:pPr>
            <a:fld id="{3B66BD22-1CD8-5EFE-4434-C29E44ED4A41}" type="slidenum">
              <a:rPr/>
              <a:t>23</a:t>
            </a:fld>
            <a:endParaRPr/>
          </a:p>
        </p:txBody>
      </p:sp>
    </p:spTree>
    <p:extLst>
      <p:ext uri="{BB962C8B-B14F-4D97-AF65-F5344CB8AC3E}">
        <p14:creationId xmlns:p14="http://schemas.microsoft.com/office/powerpoint/2010/main" val="3285390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638B5A9-7D7B-F0E6-DA64-1A449F236BF9}" type="slidenum">
              <a:rPr/>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03B0C27-9C04-2ED3-6AFC-928297A544AB}" type="slidenum">
              <a:rPr/>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372" name="Google Shape;372;g38045b68aef_0_17: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373" name="Google Shape;373;g38045b68aef_0_17:notes"/>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defRPr/>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80" name="Google Shape;180;p7:notes"/>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defRPr/>
            </a:pPr>
            <a:endParaRPr dirty="0"/>
          </a:p>
        </p:txBody>
      </p:sp>
      <p:sp>
        <p:nvSpPr>
          <p:cNvPr id="181" name="Google Shape;181;p7: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C636AA9-6C0A-6E0E-86A2-7D724BC2FFE6}" type="slidenum">
              <a:rPr/>
              <a:t>29</a:t>
            </a:fld>
            <a:endParaRPr/>
          </a:p>
        </p:txBody>
      </p:sp>
    </p:spTree>
    <p:extLst>
      <p:ext uri="{BB962C8B-B14F-4D97-AF65-F5344CB8AC3E}">
        <p14:creationId xmlns:p14="http://schemas.microsoft.com/office/powerpoint/2010/main" val="3121078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402" name="Google Shape;402;g38045b68aef_0_6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03" name="Google Shape;403;g38045b68aef_0_63:notes"/>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defRPr/>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B3E33-3686-F28D-9F56-A5FB685C0B49}"/>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9CA8B3B6-5D4A-13EB-8F00-FA33FE339E7B}"/>
              </a:ext>
            </a:extLst>
          </p:cNvPr>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FD9D4890-B0D8-A649-9D13-662422A8539A}"/>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C7E3C854-95FA-DB77-7E03-0E163BFF1873}"/>
              </a:ext>
            </a:extLst>
          </p:cNvPr>
          <p:cNvSpPr>
            <a:spLocks noGrp="1"/>
          </p:cNvSpPr>
          <p:nvPr>
            <p:ph type="sldNum" sz="quarter" idx="10"/>
          </p:nvPr>
        </p:nvSpPr>
        <p:spPr bwMode="auto"/>
        <p:txBody>
          <a:bodyPr/>
          <a:lstStyle/>
          <a:p>
            <a:pPr>
              <a:defRPr/>
            </a:pPr>
            <a:fld id="{8EF8F73B-4EC7-5F12-5BB0-1212247A0A9D}" type="slidenum">
              <a:rPr/>
              <a:t>31</a:t>
            </a:fld>
            <a:endParaRPr/>
          </a:p>
        </p:txBody>
      </p:sp>
    </p:spTree>
    <p:extLst>
      <p:ext uri="{BB962C8B-B14F-4D97-AF65-F5344CB8AC3E}">
        <p14:creationId xmlns:p14="http://schemas.microsoft.com/office/powerpoint/2010/main" val="1252416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CAB61C9-3A19-290B-717B-DCB7F1C0AA98}" type="slidenum">
              <a:rPr/>
              <a:t>33</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307" name="Google Shape;307;p19:notes"/>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defRPr/>
            </a:pPr>
            <a:endParaRPr/>
          </a:p>
        </p:txBody>
      </p:sp>
      <p:sp>
        <p:nvSpPr>
          <p:cNvPr id="308" name="Google Shape;308;p19: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1579064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18" name="Google Shape;118;p4:notes"/>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defRPr/>
            </a:pPr>
            <a:endParaRPr/>
          </a:p>
        </p:txBody>
      </p:sp>
      <p:sp>
        <p:nvSpPr>
          <p:cNvPr id="119" name="Google Shape;119;p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D399C-8ECB-B568-5C38-6D3E9D9318FB}"/>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E7625F7B-47F1-FF27-6C8A-1FA11C7F3D14}"/>
              </a:ext>
            </a:extLst>
          </p:cNvPr>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F5CDFC6F-28BA-C187-F33E-0DD21E21D2D9}"/>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353F7A0F-784D-E795-D22A-FFF0F01886B2}"/>
              </a:ext>
            </a:extLst>
          </p:cNvPr>
          <p:cNvSpPr>
            <a:spLocks noGrp="1"/>
          </p:cNvSpPr>
          <p:nvPr>
            <p:ph type="sldNum" sz="quarter" idx="10"/>
          </p:nvPr>
        </p:nvSpPr>
        <p:spPr bwMode="auto"/>
        <p:txBody>
          <a:bodyPr/>
          <a:lstStyle/>
          <a:p>
            <a:pPr>
              <a:defRPr/>
            </a:pPr>
            <a:fld id="{4CAB61C9-3A19-290B-717B-DCB7F1C0AA98}" type="slidenum">
              <a:rPr/>
              <a:t>36</a:t>
            </a:fld>
            <a:endParaRPr/>
          </a:p>
        </p:txBody>
      </p:sp>
    </p:spTree>
    <p:extLst>
      <p:ext uri="{BB962C8B-B14F-4D97-AF65-F5344CB8AC3E}">
        <p14:creationId xmlns:p14="http://schemas.microsoft.com/office/powerpoint/2010/main" val="3496803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83BAC-AA18-C100-AB65-8966456596B0}"/>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5E32C715-4B7D-ECD6-F23A-8A95EC061602}"/>
              </a:ext>
            </a:extLst>
          </p:cNvPr>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F6D22BF3-BAF7-FD21-6D04-539EADB0657B}"/>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BE3D9ECB-4B44-600B-D4FF-C9AFBAE6C5A2}"/>
              </a:ext>
            </a:extLst>
          </p:cNvPr>
          <p:cNvSpPr>
            <a:spLocks noGrp="1"/>
          </p:cNvSpPr>
          <p:nvPr>
            <p:ph type="sldNum" sz="quarter" idx="10"/>
          </p:nvPr>
        </p:nvSpPr>
        <p:spPr bwMode="auto"/>
        <p:txBody>
          <a:bodyPr/>
          <a:lstStyle/>
          <a:p>
            <a:pPr>
              <a:defRPr/>
            </a:pPr>
            <a:fld id="{4CAB61C9-3A19-290B-717B-DCB7F1C0AA98}" type="slidenum">
              <a:rPr/>
              <a:t>37</a:t>
            </a:fld>
            <a:endParaRPr/>
          </a:p>
        </p:txBody>
      </p:sp>
    </p:spTree>
    <p:extLst>
      <p:ext uri="{BB962C8B-B14F-4D97-AF65-F5344CB8AC3E}">
        <p14:creationId xmlns:p14="http://schemas.microsoft.com/office/powerpoint/2010/main" val="2989893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3A418-D2DC-21EB-52F0-64B750153B4B}"/>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48B236E2-5F5C-F39D-FC6F-CFCE5F8066AD}"/>
              </a:ext>
            </a:extLst>
          </p:cNvPr>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E23A997B-7D52-462A-B73D-250227788A9D}"/>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AF24C148-BE4A-FE02-8480-8744E359AB20}"/>
              </a:ext>
            </a:extLst>
          </p:cNvPr>
          <p:cNvSpPr>
            <a:spLocks noGrp="1"/>
          </p:cNvSpPr>
          <p:nvPr>
            <p:ph type="sldNum" sz="quarter" idx="10"/>
          </p:nvPr>
        </p:nvSpPr>
        <p:spPr bwMode="auto"/>
        <p:txBody>
          <a:bodyPr/>
          <a:lstStyle/>
          <a:p>
            <a:pPr>
              <a:defRPr/>
            </a:pPr>
            <a:fld id="{4CAB61C9-3A19-290B-717B-DCB7F1C0AA98}" type="slidenum">
              <a:rPr/>
              <a:t>38</a:t>
            </a:fld>
            <a:endParaRPr/>
          </a:p>
        </p:txBody>
      </p:sp>
    </p:spTree>
    <p:extLst>
      <p:ext uri="{BB962C8B-B14F-4D97-AF65-F5344CB8AC3E}">
        <p14:creationId xmlns:p14="http://schemas.microsoft.com/office/powerpoint/2010/main" val="4014116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C76F2-24C4-A83F-E499-8B38E588FE13}"/>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73C27287-DCB4-230F-AEC1-03F98C0C41A5}"/>
              </a:ext>
            </a:extLst>
          </p:cNvPr>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BD5B8438-30F4-BBB8-8437-FC166300231E}"/>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C52643F3-6200-5773-9CD8-EEFE333B68EB}"/>
              </a:ext>
            </a:extLst>
          </p:cNvPr>
          <p:cNvSpPr>
            <a:spLocks noGrp="1"/>
          </p:cNvSpPr>
          <p:nvPr>
            <p:ph type="sldNum" sz="quarter" idx="10"/>
          </p:nvPr>
        </p:nvSpPr>
        <p:spPr bwMode="auto"/>
        <p:txBody>
          <a:bodyPr/>
          <a:lstStyle/>
          <a:p>
            <a:pPr>
              <a:defRPr/>
            </a:pPr>
            <a:fld id="{57750FE3-60F3-C6CA-48DF-E0A7F525F9CB}" type="slidenum">
              <a:rPr/>
              <a:t>40</a:t>
            </a:fld>
            <a:endParaRPr/>
          </a:p>
        </p:txBody>
      </p:sp>
    </p:spTree>
    <p:extLst>
      <p:ext uri="{BB962C8B-B14F-4D97-AF65-F5344CB8AC3E}">
        <p14:creationId xmlns:p14="http://schemas.microsoft.com/office/powerpoint/2010/main" val="2318117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6FEB7-BD03-AC32-44DF-AC2D9B8F2F2A}"/>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AE2F5E53-DA93-AD58-97A0-B8700615A057}"/>
              </a:ext>
            </a:extLst>
          </p:cNvPr>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6DF8BB3D-9D38-6850-DDC1-4E710C89DD99}"/>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03D05504-5D21-7523-3501-A6022056816B}"/>
              </a:ext>
            </a:extLst>
          </p:cNvPr>
          <p:cNvSpPr>
            <a:spLocks noGrp="1"/>
          </p:cNvSpPr>
          <p:nvPr>
            <p:ph type="sldNum" sz="quarter" idx="10"/>
          </p:nvPr>
        </p:nvSpPr>
        <p:spPr bwMode="auto"/>
        <p:txBody>
          <a:bodyPr/>
          <a:lstStyle/>
          <a:p>
            <a:pPr>
              <a:defRPr/>
            </a:pPr>
            <a:fld id="{57750FE3-60F3-C6CA-48DF-E0A7F525F9CB}" type="slidenum">
              <a:rPr/>
              <a:t>41</a:t>
            </a:fld>
            <a:endParaRPr/>
          </a:p>
        </p:txBody>
      </p:sp>
    </p:spTree>
    <p:extLst>
      <p:ext uri="{BB962C8B-B14F-4D97-AF65-F5344CB8AC3E}">
        <p14:creationId xmlns:p14="http://schemas.microsoft.com/office/powerpoint/2010/main" val="3060875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33AF1-231E-5644-FFB9-11A27D01B513}"/>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EBAB60DC-2914-BBA4-3D4E-43DB88186E3F}"/>
              </a:ext>
            </a:extLst>
          </p:cNvPr>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93A16B01-63DA-AB95-8A84-F78B9B568FEF}"/>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7FC86942-5E37-96DC-080B-D9A7E1C53D48}"/>
              </a:ext>
            </a:extLst>
          </p:cNvPr>
          <p:cNvSpPr>
            <a:spLocks noGrp="1"/>
          </p:cNvSpPr>
          <p:nvPr>
            <p:ph type="sldNum" sz="quarter" idx="10"/>
          </p:nvPr>
        </p:nvSpPr>
        <p:spPr bwMode="auto"/>
        <p:txBody>
          <a:bodyPr/>
          <a:lstStyle/>
          <a:p>
            <a:pPr>
              <a:defRPr/>
            </a:pPr>
            <a:fld id="{57750FE3-60F3-C6CA-48DF-E0A7F525F9CB}" type="slidenum">
              <a:rPr/>
              <a:t>42</a:t>
            </a:fld>
            <a:endParaRPr/>
          </a:p>
        </p:txBody>
      </p:sp>
    </p:spTree>
    <p:extLst>
      <p:ext uri="{BB962C8B-B14F-4D97-AF65-F5344CB8AC3E}">
        <p14:creationId xmlns:p14="http://schemas.microsoft.com/office/powerpoint/2010/main" val="1933867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FE4C3-6BDB-203B-D8CE-50BEA6171036}"/>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37557A69-C180-85E3-6991-8E3BAE6FAF22}"/>
              </a:ext>
            </a:extLst>
          </p:cNvPr>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63FD170D-BF28-47CA-07F8-34A86EA404D5}"/>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CDA8E63B-2C6D-79F4-81CE-03C46A5ABCBC}"/>
              </a:ext>
            </a:extLst>
          </p:cNvPr>
          <p:cNvSpPr>
            <a:spLocks noGrp="1"/>
          </p:cNvSpPr>
          <p:nvPr>
            <p:ph type="sldNum" sz="quarter" idx="10"/>
          </p:nvPr>
        </p:nvSpPr>
        <p:spPr bwMode="auto"/>
        <p:txBody>
          <a:bodyPr/>
          <a:lstStyle/>
          <a:p>
            <a:pPr>
              <a:defRPr/>
            </a:pPr>
            <a:fld id="{57750FE3-60F3-C6CA-48DF-E0A7F525F9CB}" type="slidenum">
              <a:rPr/>
              <a:t>43</a:t>
            </a:fld>
            <a:endParaRPr/>
          </a:p>
        </p:txBody>
      </p:sp>
    </p:spTree>
    <p:extLst>
      <p:ext uri="{BB962C8B-B14F-4D97-AF65-F5344CB8AC3E}">
        <p14:creationId xmlns:p14="http://schemas.microsoft.com/office/powerpoint/2010/main" val="40979009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5D724-6474-F910-E12A-BF7F9129F076}"/>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01C4617B-5418-E25C-B611-F2FD9062EAED}"/>
              </a:ext>
            </a:extLst>
          </p:cNvPr>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CFE1F663-B5CC-CD2A-9555-2898E7AC90BE}"/>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FF117BA8-271F-1A75-D18D-77ABC5889783}"/>
              </a:ext>
            </a:extLst>
          </p:cNvPr>
          <p:cNvSpPr>
            <a:spLocks noGrp="1"/>
          </p:cNvSpPr>
          <p:nvPr>
            <p:ph type="sldNum" sz="quarter" idx="10"/>
          </p:nvPr>
        </p:nvSpPr>
        <p:spPr bwMode="auto"/>
        <p:txBody>
          <a:bodyPr/>
          <a:lstStyle/>
          <a:p>
            <a:pPr>
              <a:defRPr/>
            </a:pPr>
            <a:fld id="{57750FE3-60F3-C6CA-48DF-E0A7F525F9CB}" type="slidenum">
              <a:rPr/>
              <a:t>44</a:t>
            </a:fld>
            <a:endParaRPr/>
          </a:p>
        </p:txBody>
      </p:sp>
    </p:spTree>
    <p:extLst>
      <p:ext uri="{BB962C8B-B14F-4D97-AF65-F5344CB8AC3E}">
        <p14:creationId xmlns:p14="http://schemas.microsoft.com/office/powerpoint/2010/main" val="2478827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D8807CC-4DF8-8C2C-69CF-F740EC9136CC}" type="slidenum">
              <a:rPr/>
              <a:t>45</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EF8F73B-4EC7-5F12-5BB0-1212247A0A9D}" type="slidenum">
              <a:rPr/>
              <a:t>46</a:t>
            </a:fld>
            <a:endParaRPr/>
          </a:p>
        </p:txBody>
      </p:sp>
    </p:spTree>
    <p:extLst>
      <p:ext uri="{BB962C8B-B14F-4D97-AF65-F5344CB8AC3E}">
        <p14:creationId xmlns:p14="http://schemas.microsoft.com/office/powerpoint/2010/main" val="2602758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8C28C5E3-15CF-2F29-F6C2-3DA721D27B96}"/>
            </a:ext>
          </a:extLst>
        </p:cNvPr>
        <p:cNvGrpSpPr/>
        <p:nvPr/>
      </p:nvGrpSpPr>
      <p:grpSpPr bwMode="auto">
        <a:xfrm>
          <a:off x="0" y="0"/>
          <a:ext cx="0" cy="0"/>
          <a:chOff x="0" y="0"/>
          <a:chExt cx="0" cy="0"/>
        </a:xfrm>
      </p:grpSpPr>
      <p:sp>
        <p:nvSpPr>
          <p:cNvPr id="314727195" name="Google Shape;93;p2:notes">
            <a:extLst>
              <a:ext uri="{FF2B5EF4-FFF2-40B4-BE49-F238E27FC236}">
                <a16:creationId xmlns:a16="http://schemas.microsoft.com/office/drawing/2014/main" id="{9E186212-81E0-286B-AE5B-DC9D78E263D4}"/>
              </a:ext>
            </a:extLst>
          </p:cNvPr>
          <p:cNvSpPr txBox="1">
            <a:spLocks noGrp="1"/>
          </p:cNvSpPr>
          <p:nvPr>
            <p:ph type="body" idx="1"/>
          </p:nvPr>
        </p:nvSpPr>
        <p:spPr bwMode="auto">
          <a:xfrm>
            <a:off x="685800" y="4343400"/>
            <a:ext cx="5486400" cy="4114800"/>
          </a:xfrm>
          <a:prstGeom prst="rect">
            <a:avLst/>
          </a:prstGeom>
          <a:noFill/>
          <a:ln>
            <a:noFill/>
          </a:ln>
        </p:spPr>
        <p:txBody>
          <a:bodyPr spcFirstLastPara="1" wrap="square" lIns="91424" tIns="91424" rIns="91424" bIns="91424" anchor="t" anchorCtr="0">
            <a:noAutofit/>
          </a:bodyPr>
          <a:lstStyle/>
          <a:p>
            <a:pPr marL="0" lvl="0" indent="0" algn="l">
              <a:lnSpc>
                <a:spcPct val="100000"/>
              </a:lnSpc>
              <a:spcBef>
                <a:spcPts val="0"/>
              </a:spcBef>
              <a:spcAft>
                <a:spcPts val="0"/>
              </a:spcAft>
              <a:buSzPts val="1100"/>
              <a:buNone/>
              <a:defRPr/>
            </a:pPr>
            <a:endParaRPr/>
          </a:p>
        </p:txBody>
      </p:sp>
      <p:sp>
        <p:nvSpPr>
          <p:cNvPr id="1163574763" name="Google Shape;94;p2:notes">
            <a:extLst>
              <a:ext uri="{FF2B5EF4-FFF2-40B4-BE49-F238E27FC236}">
                <a16:creationId xmlns:a16="http://schemas.microsoft.com/office/drawing/2014/main" id="{99CAD3AB-85FB-B4E7-D3CC-1A78A8FF4795}"/>
              </a:ext>
            </a:extLst>
          </p:cNvPr>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3551712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3FABC-8FF5-F758-E53C-670EC6413E9F}"/>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ED49C73D-5E8F-8098-573B-7685E0219FF0}"/>
              </a:ext>
            </a:extLst>
          </p:cNvPr>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F8FF5CA1-A8CA-6584-C995-0ED8B81E615C}"/>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1B29FB1E-57FA-CCD7-5C9A-AD838FF48C0C}"/>
              </a:ext>
            </a:extLst>
          </p:cNvPr>
          <p:cNvSpPr>
            <a:spLocks noGrp="1"/>
          </p:cNvSpPr>
          <p:nvPr>
            <p:ph type="sldNum" sz="quarter" idx="10"/>
          </p:nvPr>
        </p:nvSpPr>
        <p:spPr bwMode="auto"/>
        <p:txBody>
          <a:bodyPr/>
          <a:lstStyle/>
          <a:p>
            <a:pPr>
              <a:defRPr/>
            </a:pPr>
            <a:fld id="{4CAB61C9-3A19-290B-717B-DCB7F1C0AA98}" type="slidenum">
              <a:rPr/>
              <a:t>47</a:t>
            </a:fld>
            <a:endParaRPr/>
          </a:p>
        </p:txBody>
      </p:sp>
    </p:spTree>
    <p:extLst>
      <p:ext uri="{BB962C8B-B14F-4D97-AF65-F5344CB8AC3E}">
        <p14:creationId xmlns:p14="http://schemas.microsoft.com/office/powerpoint/2010/main" val="29682089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91698099" name="Slide Image Placeholder 1"/>
          <p:cNvSpPr>
            <a:spLocks noGrp="1" noRot="1" noChangeAspect="1"/>
          </p:cNvSpPr>
          <p:nvPr>
            <p:ph type="sldImg"/>
          </p:nvPr>
        </p:nvSpPr>
        <p:spPr bwMode="auto">
          <a:xfrm>
            <a:off x="381000" y="685800"/>
            <a:ext cx="6096000" cy="3429000"/>
          </a:xfrm>
        </p:spPr>
        <p:txBody>
          <a:bodyPr/>
          <a:lstStyle/>
          <a:p>
            <a:endParaRPr lang="en-US"/>
          </a:p>
        </p:txBody>
      </p:sp>
      <p:sp>
        <p:nvSpPr>
          <p:cNvPr id="290190364" name="Notes Placeholder 2"/>
          <p:cNvSpPr>
            <a:spLocks noGrp="1"/>
          </p:cNvSpPr>
          <p:nvPr>
            <p:ph type="body" idx="1"/>
          </p:nvPr>
        </p:nvSpPr>
        <p:spPr bwMode="auto"/>
        <p:txBody>
          <a:bodyPr/>
          <a:lstStyle/>
          <a:p>
            <a:pPr>
              <a:defRPr/>
            </a:pPr>
            <a:endParaRPr/>
          </a:p>
        </p:txBody>
      </p:sp>
      <p:sp>
        <p:nvSpPr>
          <p:cNvPr id="671358956" name="Slide Number Placeholder 3"/>
          <p:cNvSpPr>
            <a:spLocks noGrp="1"/>
          </p:cNvSpPr>
          <p:nvPr>
            <p:ph type="sldNum" sz="quarter" idx="10"/>
          </p:nvPr>
        </p:nvSpPr>
        <p:spPr bwMode="auto"/>
        <p:txBody>
          <a:bodyPr/>
          <a:lstStyle/>
          <a:p>
            <a:pPr>
              <a:defRPr/>
            </a:pPr>
            <a:fld id="{AFBD5AD8-E806-D456-EF2C-753B20046F2E}" type="slidenum">
              <a:rPr/>
              <a:t>48</a:t>
            </a:fld>
            <a:endParaRPr/>
          </a:p>
        </p:txBody>
      </p:sp>
    </p:spTree>
    <p:extLst>
      <p:ext uri="{BB962C8B-B14F-4D97-AF65-F5344CB8AC3E}">
        <p14:creationId xmlns:p14="http://schemas.microsoft.com/office/powerpoint/2010/main" val="397824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7750FE3-60F3-C6CA-48DF-E0A7F525F9CB}" type="slidenum">
              <a:rPr/>
              <a:t>49</a:t>
            </a:fld>
            <a:endParaRPr/>
          </a:p>
        </p:txBody>
      </p:sp>
    </p:spTree>
    <p:extLst>
      <p:ext uri="{BB962C8B-B14F-4D97-AF65-F5344CB8AC3E}">
        <p14:creationId xmlns:p14="http://schemas.microsoft.com/office/powerpoint/2010/main" val="321226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D486F05E-ED3F-C3FA-425C-D7D7294A7D38}"/>
            </a:ext>
          </a:extLst>
        </p:cNvPr>
        <p:cNvGrpSpPr/>
        <p:nvPr/>
      </p:nvGrpSpPr>
      <p:grpSpPr bwMode="auto">
        <a:xfrm>
          <a:off x="0" y="0"/>
          <a:ext cx="0" cy="0"/>
          <a:chOff x="0" y="0"/>
          <a:chExt cx="0" cy="0"/>
        </a:xfrm>
      </p:grpSpPr>
      <p:sp>
        <p:nvSpPr>
          <p:cNvPr id="314727195" name="Google Shape;93;p2:notes">
            <a:extLst>
              <a:ext uri="{FF2B5EF4-FFF2-40B4-BE49-F238E27FC236}">
                <a16:creationId xmlns:a16="http://schemas.microsoft.com/office/drawing/2014/main" id="{444B308F-6021-B567-2449-0BB753996672}"/>
              </a:ext>
            </a:extLst>
          </p:cNvPr>
          <p:cNvSpPr txBox="1">
            <a:spLocks noGrp="1"/>
          </p:cNvSpPr>
          <p:nvPr>
            <p:ph type="body" idx="1"/>
          </p:nvPr>
        </p:nvSpPr>
        <p:spPr bwMode="auto">
          <a:xfrm>
            <a:off x="685800" y="4343400"/>
            <a:ext cx="5486400" cy="4114800"/>
          </a:xfrm>
          <a:prstGeom prst="rect">
            <a:avLst/>
          </a:prstGeom>
          <a:noFill/>
          <a:ln>
            <a:noFill/>
          </a:ln>
        </p:spPr>
        <p:txBody>
          <a:bodyPr spcFirstLastPara="1" wrap="square" lIns="91424" tIns="91424" rIns="91424" bIns="91424" anchor="t" anchorCtr="0">
            <a:noAutofit/>
          </a:bodyPr>
          <a:lstStyle/>
          <a:p>
            <a:pPr marL="0" lvl="0" indent="0" algn="l">
              <a:lnSpc>
                <a:spcPct val="100000"/>
              </a:lnSpc>
              <a:spcBef>
                <a:spcPts val="0"/>
              </a:spcBef>
              <a:spcAft>
                <a:spcPts val="0"/>
              </a:spcAft>
              <a:buSzPts val="1100"/>
              <a:buNone/>
              <a:defRPr/>
            </a:pPr>
            <a:endParaRPr/>
          </a:p>
        </p:txBody>
      </p:sp>
      <p:sp>
        <p:nvSpPr>
          <p:cNvPr id="1163574763" name="Google Shape;94;p2:notes">
            <a:extLst>
              <a:ext uri="{FF2B5EF4-FFF2-40B4-BE49-F238E27FC236}">
                <a16:creationId xmlns:a16="http://schemas.microsoft.com/office/drawing/2014/main" id="{643AFBD3-AE9A-BDDD-6851-ED4924B7E52B}"/>
              </a:ext>
            </a:extLst>
          </p:cNvPr>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4191024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6" name="Google Shape;106;p3:notes"/>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defRPr/>
            </a:pPr>
            <a:endParaRPr/>
          </a:p>
        </p:txBody>
      </p:sp>
      <p:sp>
        <p:nvSpPr>
          <p:cNvPr id="107" name="Google Shape;107;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txBody>
          <a:bodyPr/>
          <a:lstStyle/>
          <a:p>
            <a:endParaRPr lang="en-US"/>
          </a:p>
        </p:txBody>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1FBA940-402A-3482-FD54-8B23D682EC77}" type="slidenum">
              <a:rPr/>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93" name="Google Shape;93;p2:notes"/>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defRPr/>
            </a:pPr>
            <a:endParaRPr/>
          </a:p>
        </p:txBody>
      </p:sp>
      <p:sp>
        <p:nvSpPr>
          <p:cNvPr id="94" name="Google Shape;94;p2: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39" name="Google Shape;139;p5:notes"/>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defRPr/>
            </a:pPr>
            <a:endParaRPr/>
          </a:p>
        </p:txBody>
      </p:sp>
      <p:sp>
        <p:nvSpPr>
          <p:cNvPr id="140" name="Google Shape;140;p5: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Διαφάνεια τίτλου">
    <p:spTree>
      <p:nvGrpSpPr>
        <p:cNvPr id="1" name=""/>
        <p:cNvGrpSpPr/>
        <p:nvPr/>
      </p:nvGrpSpPr>
      <p:grpSpPr bwMode="auto">
        <a:xfrm>
          <a:off x="0" y="0"/>
          <a:ext cx="0" cy="0"/>
          <a:chOff x="0" y="0"/>
          <a:chExt cx="0" cy="0"/>
        </a:xfrm>
      </p:grpSpPr>
      <p:sp>
        <p:nvSpPr>
          <p:cNvPr id="7" name="Ορθογώνιο 6"/>
          <p:cNvSpPr/>
          <p:nvPr/>
        </p:nvSpPr>
        <p:spPr bwMode="auto">
          <a:xfrm>
            <a:off x="10" y="2"/>
            <a:ext cx="18287999" cy="92583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lvl="0" algn="ctr">
              <a:defRPr/>
            </a:pPr>
            <a:endParaRPr lang="el-GR" sz="2700"/>
          </a:p>
        </p:txBody>
      </p:sp>
      <p:sp>
        <p:nvSpPr>
          <p:cNvPr id="8" name="Στρογγύλεμα μίας γωνίας ορθογωνίου 7"/>
          <p:cNvSpPr/>
          <p:nvPr/>
        </p:nvSpPr>
        <p:spPr bwMode="ltGray">
          <a:xfrm rot="10800000" flipH="1" flipV="1">
            <a:off x="10392848" y="342896"/>
            <a:ext cx="7554551" cy="8572505"/>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lvl="0" algn="ctr">
              <a:defRPr/>
            </a:pPr>
            <a:endParaRPr lang="el-GR" sz="2700"/>
          </a:p>
        </p:txBody>
      </p:sp>
      <p:sp>
        <p:nvSpPr>
          <p:cNvPr id="9" name="Ορθογώνιο 8"/>
          <p:cNvSpPr/>
          <p:nvPr/>
        </p:nvSpPr>
        <p:spPr bwMode="auto">
          <a:xfrm>
            <a:off x="0" y="11"/>
            <a:ext cx="10392840" cy="9258294"/>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algn="ctr">
              <a:defRPr/>
            </a:pPr>
            <a:endParaRPr lang="el-GR" sz="2700"/>
          </a:p>
        </p:txBody>
      </p:sp>
      <p:sp>
        <p:nvSpPr>
          <p:cNvPr id="10" name="Ορθογώνιο 9"/>
          <p:cNvSpPr/>
          <p:nvPr/>
        </p:nvSpPr>
        <p:spPr bwMode="auto">
          <a:xfrm>
            <a:off x="10" y="9258300"/>
            <a:ext cx="18288191" cy="10287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lvl="0" algn="ctr">
              <a:defRPr/>
            </a:pPr>
            <a:endParaRPr lang="el-GR" sz="2700"/>
          </a:p>
        </p:txBody>
      </p:sp>
      <p:sp>
        <p:nvSpPr>
          <p:cNvPr id="2" name="Τίτλος 1"/>
          <p:cNvSpPr>
            <a:spLocks noGrp="1"/>
          </p:cNvSpPr>
          <p:nvPr>
            <p:ph type="ctrTitle"/>
          </p:nvPr>
        </p:nvSpPr>
        <p:spPr bwMode="auto">
          <a:xfrm>
            <a:off x="912265" y="2555579"/>
            <a:ext cx="8689064" cy="5600700"/>
          </a:xfrm>
        </p:spPr>
        <p:txBody>
          <a:bodyPr>
            <a:normAutofit/>
          </a:bodyPr>
          <a:lstStyle>
            <a:lvl1pPr>
              <a:lnSpc>
                <a:spcPct val="80000"/>
              </a:lnSpc>
              <a:defRPr lang="el-GR" sz="9000">
                <a:solidFill>
                  <a:schemeClr val="bg1"/>
                </a:solidFill>
              </a:defRPr>
            </a:lvl1pPr>
          </a:lstStyle>
          <a:p>
            <a:pPr>
              <a:defRPr/>
            </a:pPr>
            <a:r>
              <a:rPr lang="el-GR"/>
              <a:t>Kλικ για επεξεργασία του τίτλου</a:t>
            </a:r>
            <a:endParaRPr/>
          </a:p>
        </p:txBody>
      </p:sp>
      <p:sp>
        <p:nvSpPr>
          <p:cNvPr id="3" name="Υπότιτλος 2"/>
          <p:cNvSpPr>
            <a:spLocks noGrp="1"/>
          </p:cNvSpPr>
          <p:nvPr>
            <p:ph type="subTitle" idx="1"/>
          </p:nvPr>
        </p:nvSpPr>
        <p:spPr bwMode="auto">
          <a:xfrm>
            <a:off x="10630298" y="5143502"/>
            <a:ext cx="6859787" cy="2857500"/>
          </a:xfrm>
        </p:spPr>
        <p:txBody>
          <a:bodyPr anchor="b"/>
          <a:lstStyle>
            <a:lvl1pPr marL="0" indent="0" algn="l">
              <a:spcBef>
                <a:spcPts val="0"/>
              </a:spcBef>
              <a:buNone/>
              <a:defRPr lang="el-GR">
                <a:solidFill>
                  <a:schemeClr val="tx1"/>
                </a:solidFill>
              </a:defRPr>
            </a:lvl1pPr>
            <a:lvl2pPr marL="685766" indent="0" algn="ctr">
              <a:buNone/>
              <a:defRPr lang="el-GR">
                <a:solidFill>
                  <a:schemeClr val="tx1">
                    <a:tint val="75000"/>
                  </a:schemeClr>
                </a:solidFill>
              </a:defRPr>
            </a:lvl2pPr>
            <a:lvl3pPr marL="1371528" indent="0" algn="ctr">
              <a:buNone/>
              <a:defRPr lang="el-GR">
                <a:solidFill>
                  <a:schemeClr val="tx1">
                    <a:tint val="75000"/>
                  </a:schemeClr>
                </a:solidFill>
              </a:defRPr>
            </a:lvl3pPr>
            <a:lvl4pPr marL="2057292" indent="0" algn="ctr">
              <a:buNone/>
              <a:defRPr lang="el-GR">
                <a:solidFill>
                  <a:schemeClr val="tx1">
                    <a:tint val="75000"/>
                  </a:schemeClr>
                </a:solidFill>
              </a:defRPr>
            </a:lvl4pPr>
            <a:lvl5pPr marL="2743058" indent="0" algn="ctr">
              <a:buNone/>
              <a:defRPr lang="el-GR">
                <a:solidFill>
                  <a:schemeClr val="tx1">
                    <a:tint val="75000"/>
                  </a:schemeClr>
                </a:solidFill>
              </a:defRPr>
            </a:lvl5pPr>
            <a:lvl6pPr marL="3428822" indent="0" algn="ctr">
              <a:buNone/>
              <a:defRPr lang="el-GR">
                <a:solidFill>
                  <a:schemeClr val="tx1">
                    <a:tint val="75000"/>
                  </a:schemeClr>
                </a:solidFill>
              </a:defRPr>
            </a:lvl6pPr>
            <a:lvl7pPr marL="4114586" indent="0" algn="ctr">
              <a:buNone/>
              <a:defRPr lang="el-GR">
                <a:solidFill>
                  <a:schemeClr val="tx1">
                    <a:tint val="75000"/>
                  </a:schemeClr>
                </a:solidFill>
              </a:defRPr>
            </a:lvl7pPr>
            <a:lvl8pPr marL="4800350" indent="0" algn="ctr">
              <a:buNone/>
              <a:defRPr lang="el-GR">
                <a:solidFill>
                  <a:schemeClr val="tx1">
                    <a:tint val="75000"/>
                  </a:schemeClr>
                </a:solidFill>
              </a:defRPr>
            </a:lvl8pPr>
            <a:lvl9pPr marL="5486115" indent="0" algn="ctr">
              <a:buNone/>
              <a:defRPr lang="el-GR">
                <a:solidFill>
                  <a:schemeClr val="tx1">
                    <a:tint val="75000"/>
                  </a:schemeClr>
                </a:solidFill>
              </a:defRPr>
            </a:lvl9pPr>
          </a:lstStyle>
          <a:p>
            <a:pPr>
              <a:defRPr/>
            </a:pPr>
            <a:r>
              <a:rPr lang="el-GR"/>
              <a:t>Κάντε κλικ για να επεξεργαστείτε τον υπότιτλο του υποδείγματος</a:t>
            </a:r>
            <a:endParaRPr/>
          </a:p>
        </p:txBody>
      </p:sp>
      <p:sp>
        <p:nvSpPr>
          <p:cNvPr id="4" name="Σύμβολο κράτησης θέσης ημερομηνίας 3"/>
          <p:cNvSpPr>
            <a:spLocks noGrp="1"/>
          </p:cNvSpPr>
          <p:nvPr>
            <p:ph type="dt" sz="half" idx="10"/>
          </p:nvPr>
        </p:nvSpPr>
        <p:spPr bwMode="auto"/>
        <p:txBody>
          <a:bodyPr/>
          <a:lstStyle/>
          <a:p>
            <a:pPr>
              <a:defRPr/>
            </a:pPr>
            <a:fld id="{8E36636D-D922-432D-A958-524484B5923D}" type="datetimeFigureOut">
              <a:rPr lang="el-GR"/>
              <a:t>21/10/2025</a:t>
            </a:fld>
            <a:endParaRPr lang="el-GR"/>
          </a:p>
        </p:txBody>
      </p:sp>
      <p:sp>
        <p:nvSpPr>
          <p:cNvPr id="5" name="Σύμβολο κράτησης θέσης υποσέλιδου 4"/>
          <p:cNvSpPr>
            <a:spLocks noGrp="1"/>
          </p:cNvSpPr>
          <p:nvPr>
            <p:ph type="ftr" sz="quarter" idx="11"/>
          </p:nvPr>
        </p:nvSpPr>
        <p:spPr bwMode="auto"/>
        <p:txBody>
          <a:bodyPr/>
          <a:lstStyle/>
          <a:p>
            <a:pPr>
              <a:defRPr/>
            </a:pPr>
            <a:endParaRPr lang="el-GR"/>
          </a:p>
        </p:txBody>
      </p:sp>
      <p:sp>
        <p:nvSpPr>
          <p:cNvPr id="6" name="Σύμβολο κράτησης θέσης αριθμού διαφάνειας 5"/>
          <p:cNvSpPr>
            <a:spLocks noGrp="1"/>
          </p:cNvSpPr>
          <p:nvPr>
            <p:ph type="sldNum" sz="quarter" idx="12"/>
          </p:nvPr>
        </p:nvSpPr>
        <p:spPr bwMode="auto"/>
        <p:txBody>
          <a:bodyPr/>
          <a:lstStyle/>
          <a:p>
            <a:pPr>
              <a:defRPr/>
            </a:pPr>
            <a:fld id="{DF28FB93-0A08-4E7D-8E63-9EFA29F1E093}" type="slidenum">
              <a:r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picTx" preserve="1" userDrawn="1">
  <p:cSld name="Εικόνα με λεζάντα">
    <p:spTree>
      <p:nvGrpSpPr>
        <p:cNvPr id="1" name=""/>
        <p:cNvGrpSpPr/>
        <p:nvPr/>
      </p:nvGrpSpPr>
      <p:grpSpPr bwMode="auto">
        <a:xfrm>
          <a:off x="0" y="0"/>
          <a:ext cx="0" cy="0"/>
          <a:chOff x="0" y="0"/>
          <a:chExt cx="0" cy="0"/>
        </a:xfrm>
      </p:grpSpPr>
      <p:sp>
        <p:nvSpPr>
          <p:cNvPr id="17" name="Ορθογώνιο 16"/>
          <p:cNvSpPr/>
          <p:nvPr/>
        </p:nvSpPr>
        <p:spPr bwMode="auto">
          <a:xfrm>
            <a:off x="10" y="2"/>
            <a:ext cx="18288191" cy="92583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lvl="0" algn="ctr">
              <a:defRPr/>
            </a:pPr>
            <a:endParaRPr lang="el-GR" sz="2700"/>
          </a:p>
        </p:txBody>
      </p:sp>
      <p:sp>
        <p:nvSpPr>
          <p:cNvPr id="18" name="Ορθογώνιο 17"/>
          <p:cNvSpPr/>
          <p:nvPr/>
        </p:nvSpPr>
        <p:spPr bwMode="auto">
          <a:xfrm>
            <a:off x="11201936" y="11"/>
            <a:ext cx="7086065" cy="9258294"/>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algn="ctr">
              <a:defRPr/>
            </a:pPr>
            <a:endParaRPr lang="el-GR" sz="2700"/>
          </a:p>
        </p:txBody>
      </p:sp>
      <p:sp>
        <p:nvSpPr>
          <p:cNvPr id="2" name="Τίτλος 1"/>
          <p:cNvSpPr>
            <a:spLocks noGrp="1"/>
          </p:cNvSpPr>
          <p:nvPr>
            <p:ph type="title"/>
          </p:nvPr>
        </p:nvSpPr>
        <p:spPr bwMode="auto">
          <a:xfrm>
            <a:off x="11827814" y="351527"/>
            <a:ext cx="5662271" cy="6963677"/>
          </a:xfrm>
        </p:spPr>
        <p:txBody>
          <a:bodyPr vert="horz" lIns="91440" tIns="45720" rIns="91440" bIns="45720" rtlCol="0" anchor="b">
            <a:normAutofit/>
          </a:bodyPr>
          <a:lstStyle>
            <a:lvl1pPr>
              <a:defRPr lang="el-GR" sz="6600">
                <a:solidFill>
                  <a:schemeClr val="bg1"/>
                </a:solidFill>
              </a:defRPr>
            </a:lvl1pPr>
          </a:lstStyle>
          <a:p>
            <a:pPr lvl="0">
              <a:lnSpc>
                <a:spcPct val="80000"/>
              </a:lnSpc>
              <a:defRPr/>
            </a:pPr>
            <a:r>
              <a:rPr lang="el-GR"/>
              <a:t>Kλικ για επεξεργασία του τίτλου</a:t>
            </a:r>
            <a:endParaRPr/>
          </a:p>
        </p:txBody>
      </p:sp>
      <p:sp>
        <p:nvSpPr>
          <p:cNvPr id="4" name="Σύμβολο κράτησης θέσης κειμένου 3"/>
          <p:cNvSpPr>
            <a:spLocks noGrp="1"/>
          </p:cNvSpPr>
          <p:nvPr>
            <p:ph type="body" sz="half" idx="2"/>
          </p:nvPr>
        </p:nvSpPr>
        <p:spPr bwMode="auto">
          <a:xfrm>
            <a:off x="11812484" y="7543802"/>
            <a:ext cx="5675357" cy="1371600"/>
          </a:xfrm>
        </p:spPr>
        <p:txBody>
          <a:bodyPr>
            <a:normAutofit/>
          </a:bodyPr>
          <a:lstStyle>
            <a:lvl1pPr marL="0" indent="0">
              <a:spcBef>
                <a:spcPts val="0"/>
              </a:spcBef>
              <a:buNone/>
              <a:defRPr lang="el-GR" sz="3000">
                <a:solidFill>
                  <a:schemeClr val="accent1">
                    <a:lumMod val="20000"/>
                    <a:lumOff val="80000"/>
                  </a:schemeClr>
                </a:solidFill>
              </a:defRPr>
            </a:lvl1pPr>
            <a:lvl2pPr marL="685766" indent="0">
              <a:buNone/>
              <a:defRPr lang="el-GR" sz="1800"/>
            </a:lvl2pPr>
            <a:lvl3pPr marL="1371528" indent="0">
              <a:buNone/>
              <a:defRPr lang="el-GR" sz="1500"/>
            </a:lvl3pPr>
            <a:lvl4pPr marL="2057292" indent="0">
              <a:buNone/>
              <a:defRPr lang="el-GR" sz="1350"/>
            </a:lvl4pPr>
            <a:lvl5pPr marL="2743058" indent="0">
              <a:buNone/>
              <a:defRPr lang="el-GR" sz="1350"/>
            </a:lvl5pPr>
            <a:lvl6pPr marL="3428822" indent="0">
              <a:buNone/>
              <a:defRPr lang="el-GR" sz="1350"/>
            </a:lvl6pPr>
            <a:lvl7pPr marL="4114586" indent="0">
              <a:buNone/>
              <a:defRPr lang="el-GR" sz="1350"/>
            </a:lvl7pPr>
            <a:lvl8pPr marL="4800350" indent="0">
              <a:buNone/>
              <a:defRPr lang="el-GR" sz="1350"/>
            </a:lvl8pPr>
            <a:lvl9pPr marL="5486115" indent="0">
              <a:buNone/>
              <a:defRPr lang="el-GR" sz="1350"/>
            </a:lvl9pPr>
          </a:lstStyle>
          <a:p>
            <a:pPr lvl="0">
              <a:defRPr/>
            </a:pPr>
            <a:r>
              <a:rPr lang="el-GR"/>
              <a:t>Kλικ για επεξεργασία των στυλ του υποδείγματος</a:t>
            </a:r>
            <a:endParaRPr/>
          </a:p>
        </p:txBody>
      </p:sp>
      <p:sp>
        <p:nvSpPr>
          <p:cNvPr id="20" name="Ορθογώνιο 19"/>
          <p:cNvSpPr/>
          <p:nvPr/>
        </p:nvSpPr>
        <p:spPr bwMode="auto">
          <a:xfrm>
            <a:off x="10" y="9258300"/>
            <a:ext cx="18288191" cy="1028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lvl="0" algn="ctr">
              <a:defRPr/>
            </a:pPr>
            <a:endParaRPr lang="el-GR" sz="2700"/>
          </a:p>
        </p:txBody>
      </p:sp>
      <p:sp>
        <p:nvSpPr>
          <p:cNvPr id="5" name="Σύμβολο κράτησης θέσης ημερομηνίας 4"/>
          <p:cNvSpPr>
            <a:spLocks noGrp="1"/>
          </p:cNvSpPr>
          <p:nvPr>
            <p:ph type="dt" sz="half" idx="10"/>
          </p:nvPr>
        </p:nvSpPr>
        <p:spPr bwMode="auto"/>
        <p:txBody>
          <a:bodyPr/>
          <a:lstStyle/>
          <a:p>
            <a:pPr>
              <a:defRPr/>
            </a:pPr>
            <a:fld id="{749F4917-CE56-4645-8050-1555FA0B180B}" type="datetimeFigureOut">
              <a:rPr lang="el-GR"/>
              <a:t>21/10/2025</a:t>
            </a:fld>
            <a:endParaRPr lang="el-GR"/>
          </a:p>
        </p:txBody>
      </p:sp>
      <p:sp>
        <p:nvSpPr>
          <p:cNvPr id="6" name="Σύμβολο κράτησης θέσης υποσέλιδου 5"/>
          <p:cNvSpPr>
            <a:spLocks noGrp="1"/>
          </p:cNvSpPr>
          <p:nvPr>
            <p:ph type="ftr" sz="quarter" idx="11"/>
          </p:nvPr>
        </p:nvSpPr>
        <p:spPr bwMode="auto"/>
        <p:txBody>
          <a:bodyPr/>
          <a:lstStyle/>
          <a:p>
            <a:pPr>
              <a:defRPr/>
            </a:pPr>
            <a:endParaRPr lang="el-GR"/>
          </a:p>
        </p:txBody>
      </p:sp>
      <p:sp>
        <p:nvSpPr>
          <p:cNvPr id="7" name="Σύμβολο κράτησης θέσης αριθμού διαφάνειας 6"/>
          <p:cNvSpPr>
            <a:spLocks noGrp="1"/>
          </p:cNvSpPr>
          <p:nvPr>
            <p:ph type="sldNum" sz="quarter" idx="12"/>
          </p:nvPr>
        </p:nvSpPr>
        <p:spPr bwMode="auto"/>
        <p:txBody>
          <a:bodyPr/>
          <a:lstStyle/>
          <a:p>
            <a:pPr>
              <a:defRPr/>
            </a:pPr>
            <a:fld id="{2B524DA2-3CE4-45BB-9F6F-628A0CFBDBF9}" type="slidenum">
              <a:rPr/>
              <a:t>‹#›</a:t>
            </a:fld>
            <a:endParaRPr lang="el-GR"/>
          </a:p>
        </p:txBody>
      </p:sp>
      <p:sp>
        <p:nvSpPr>
          <p:cNvPr id="21" name="Στρογγύλεμα μίας γωνίας ορθογωνίου 20"/>
          <p:cNvSpPr/>
          <p:nvPr/>
        </p:nvSpPr>
        <p:spPr bwMode="ltGray">
          <a:xfrm rot="10800000" flipV="1">
            <a:off x="340612" y="351536"/>
            <a:ext cx="10861330" cy="8563874"/>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lvl="0" algn="ctr">
              <a:defRPr/>
            </a:pPr>
            <a:endParaRPr lang="el-GR" sz="2700"/>
          </a:p>
        </p:txBody>
      </p:sp>
      <p:sp>
        <p:nvSpPr>
          <p:cNvPr id="3" name="Σύμβολο κράτησης θέσης εικόνας 2"/>
          <p:cNvSpPr>
            <a:spLocks noGrp="1"/>
          </p:cNvSpPr>
          <p:nvPr>
            <p:ph type="pic" idx="1"/>
          </p:nvPr>
        </p:nvSpPr>
        <p:spPr bwMode="auto">
          <a:xfrm flipH="1">
            <a:off x="685982" y="697933"/>
            <a:ext cx="10172972" cy="7874576"/>
          </a:xfrm>
          <a:prstGeom prst="round1Rect">
            <a:avLst>
              <a:gd name="adj" fmla="val 4287"/>
            </a:avLst>
          </a:prstGeom>
          <a:solidFill>
            <a:schemeClr val="bg2"/>
          </a:solidFill>
        </p:spPr>
        <p:txBody>
          <a:bodyPr tIns="914400">
            <a:normAutofit/>
          </a:bodyPr>
          <a:lstStyle>
            <a:lvl1pPr marL="0" indent="0" algn="ctr">
              <a:buNone/>
              <a:defRPr lang="el-GR" sz="3600"/>
            </a:lvl1pPr>
            <a:lvl2pPr marL="685766" indent="0">
              <a:buNone/>
              <a:defRPr lang="el-GR" sz="4200"/>
            </a:lvl2pPr>
            <a:lvl3pPr marL="1371528" indent="0">
              <a:buNone/>
              <a:defRPr lang="el-GR" sz="3600"/>
            </a:lvl3pPr>
            <a:lvl4pPr marL="2057292" indent="0">
              <a:buNone/>
              <a:defRPr lang="el-GR" sz="3000"/>
            </a:lvl4pPr>
            <a:lvl5pPr marL="2743058" indent="0">
              <a:buNone/>
              <a:defRPr lang="el-GR" sz="3000"/>
            </a:lvl5pPr>
            <a:lvl6pPr marL="3428822" indent="0">
              <a:buNone/>
              <a:defRPr lang="el-GR" sz="3000"/>
            </a:lvl6pPr>
            <a:lvl7pPr marL="4114586" indent="0">
              <a:buNone/>
              <a:defRPr lang="el-GR" sz="3000"/>
            </a:lvl7pPr>
            <a:lvl8pPr marL="4800350" indent="0">
              <a:buNone/>
              <a:defRPr lang="el-GR" sz="3000"/>
            </a:lvl8pPr>
            <a:lvl9pPr marL="5486115" indent="0">
              <a:buNone/>
              <a:defRPr lang="el-GR" sz="3000"/>
            </a:lvl9pPr>
          </a:lstStyle>
          <a:p>
            <a:pPr>
              <a:defRPr/>
            </a:pPr>
            <a:r>
              <a:rPr lang="el-GR"/>
              <a:t>Κάντε κλικ στο εικονίδιο για να προσθέσετε μια εικόνα</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x" preserve="1" userDrawn="1">
  <p:cSld name="Τίτλος και κατακόρυφο κείμενο">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Kλικ για επεξεργασία του τίτλου</a:t>
            </a:r>
            <a:endParaRPr/>
          </a:p>
        </p:txBody>
      </p:sp>
      <p:sp>
        <p:nvSpPr>
          <p:cNvPr id="3" name="Σύμβολο κράτησης θέσης κατακόρυφου κειμένου 2"/>
          <p:cNvSpPr>
            <a:spLocks noGrp="1"/>
          </p:cNvSpPr>
          <p:nvPr>
            <p:ph type="body" orient="vert" idx="1"/>
          </p:nvPr>
        </p:nvSpPr>
        <p:spPr bwMode="auto"/>
        <p:txBody>
          <a:bodyPr vert="eaVert"/>
          <a:lstStyle>
            <a:lvl5pPr>
              <a:defRPr lang="el-GR"/>
            </a:lvl5pPr>
            <a:lvl6pPr marL="2057292">
              <a:defRPr lang="el-GR"/>
            </a:lvl6pPr>
            <a:lvl7pPr marL="2400176">
              <a:defRPr lang="el-GR"/>
            </a:lvl7pPr>
            <a:lvl8pPr marL="2743058">
              <a:defRPr lang="el-GR"/>
            </a:lvl8pPr>
            <a:lvl9pPr marL="3085941">
              <a:defRPr lang="el-GR"/>
            </a:lvl9pPr>
          </a:lstStyle>
          <a:p>
            <a:pPr lvl="0">
              <a:defRPr/>
            </a:pPr>
            <a:r>
              <a:rPr lang="el-GR"/>
              <a:t>Kλικ για επεξεργασία των στυλ του υποδείγματος</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4" name="Σύμβολο κράτησης θέσης ημερομηνίας 3"/>
          <p:cNvSpPr>
            <a:spLocks noGrp="1"/>
          </p:cNvSpPr>
          <p:nvPr>
            <p:ph type="dt" sz="half" idx="10"/>
          </p:nvPr>
        </p:nvSpPr>
        <p:spPr bwMode="auto"/>
        <p:txBody>
          <a:bodyPr/>
          <a:lstStyle/>
          <a:p>
            <a:pPr>
              <a:defRPr/>
            </a:pPr>
            <a:fld id="{8E36636D-D922-432D-A958-524484B5923D}" type="datetimeFigureOut">
              <a:rPr lang="el-GR"/>
              <a:t>21/10/2025</a:t>
            </a:fld>
            <a:endParaRPr lang="el-GR"/>
          </a:p>
        </p:txBody>
      </p:sp>
      <p:sp>
        <p:nvSpPr>
          <p:cNvPr id="5" name="Σύμβολο κράτησης θέσης υποσέλιδου 4"/>
          <p:cNvSpPr>
            <a:spLocks noGrp="1"/>
          </p:cNvSpPr>
          <p:nvPr>
            <p:ph type="ftr" sz="quarter" idx="11"/>
          </p:nvPr>
        </p:nvSpPr>
        <p:spPr bwMode="auto"/>
        <p:txBody>
          <a:bodyPr/>
          <a:lstStyle/>
          <a:p>
            <a:pPr>
              <a:defRPr/>
            </a:pPr>
            <a:endParaRPr lang="el-GR"/>
          </a:p>
        </p:txBody>
      </p:sp>
      <p:sp>
        <p:nvSpPr>
          <p:cNvPr id="6" name="Σύμβολο κράτησης θέσης αριθμού διαφάνειας 5"/>
          <p:cNvSpPr>
            <a:spLocks noGrp="1"/>
          </p:cNvSpPr>
          <p:nvPr>
            <p:ph type="sldNum" sz="quarter" idx="12"/>
          </p:nvPr>
        </p:nvSpPr>
        <p:spPr bwMode="auto"/>
        <p:txBody>
          <a:bodyPr/>
          <a:lstStyle/>
          <a:p>
            <a:pPr>
              <a:defRPr/>
            </a:pPr>
            <a:fld id="{DF28FB93-0A08-4E7D-8E63-9EFA29F1E093}" type="slidenum">
              <a:r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Κατακόρυφος τίτλος και κείμενο">
    <p:spTree>
      <p:nvGrpSpPr>
        <p:cNvPr id="1" name=""/>
        <p:cNvGrpSpPr/>
        <p:nvPr/>
      </p:nvGrpSpPr>
      <p:grpSpPr bwMode="auto">
        <a:xfrm>
          <a:off x="0" y="0"/>
          <a:ext cx="0" cy="0"/>
          <a:chOff x="0" y="0"/>
          <a:chExt cx="0" cy="0"/>
        </a:xfrm>
      </p:grpSpPr>
      <p:sp>
        <p:nvSpPr>
          <p:cNvPr id="3" name="Σύμβολο κράτησης θέσης κατακόρυφου κειμένου 2"/>
          <p:cNvSpPr>
            <a:spLocks noGrp="1"/>
          </p:cNvSpPr>
          <p:nvPr>
            <p:ph type="body" orient="vert" idx="1"/>
          </p:nvPr>
        </p:nvSpPr>
        <p:spPr bwMode="auto">
          <a:xfrm>
            <a:off x="1941227" y="873926"/>
            <a:ext cx="12278543" cy="8384381"/>
          </a:xfrm>
        </p:spPr>
        <p:txBody>
          <a:bodyPr vert="eaVert"/>
          <a:lstStyle/>
          <a:p>
            <a:pPr lvl="0">
              <a:defRPr/>
            </a:pPr>
            <a:r>
              <a:rPr lang="el-GR"/>
              <a:t>Kλικ για επεξεργασία των στυλ του υποδείγματος</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4" name="Σύμβολο κράτησης θέσης ημερομηνίας 3"/>
          <p:cNvSpPr>
            <a:spLocks noGrp="1"/>
          </p:cNvSpPr>
          <p:nvPr>
            <p:ph type="dt" sz="half" idx="10"/>
          </p:nvPr>
        </p:nvSpPr>
        <p:spPr bwMode="auto"/>
        <p:txBody>
          <a:bodyPr/>
          <a:lstStyle/>
          <a:p>
            <a:pPr>
              <a:defRPr/>
            </a:pPr>
            <a:fld id="{8E36636D-D922-432D-A958-524484B5923D}" type="datetimeFigureOut">
              <a:rPr lang="el-GR"/>
              <a:t>21/10/2025</a:t>
            </a:fld>
            <a:endParaRPr lang="el-GR"/>
          </a:p>
        </p:txBody>
      </p:sp>
      <p:sp>
        <p:nvSpPr>
          <p:cNvPr id="5" name="Σύμβολο κράτησης θέσης υποσέλιδου 4"/>
          <p:cNvSpPr>
            <a:spLocks noGrp="1"/>
          </p:cNvSpPr>
          <p:nvPr>
            <p:ph type="ftr" sz="quarter" idx="11"/>
          </p:nvPr>
        </p:nvSpPr>
        <p:spPr bwMode="auto"/>
        <p:txBody>
          <a:bodyPr/>
          <a:lstStyle/>
          <a:p>
            <a:pPr>
              <a:defRPr/>
            </a:pPr>
            <a:endParaRPr lang="el-GR"/>
          </a:p>
        </p:txBody>
      </p:sp>
      <p:sp>
        <p:nvSpPr>
          <p:cNvPr id="6" name="Σύμβολο κράτησης θέσης αριθμού διαφάνειας 5"/>
          <p:cNvSpPr>
            <a:spLocks noGrp="1"/>
          </p:cNvSpPr>
          <p:nvPr>
            <p:ph type="sldNum" sz="quarter" idx="12"/>
          </p:nvPr>
        </p:nvSpPr>
        <p:spPr bwMode="auto"/>
        <p:txBody>
          <a:bodyPr/>
          <a:lstStyle/>
          <a:p>
            <a:pPr>
              <a:defRPr/>
            </a:pPr>
            <a:fld id="{DF28FB93-0A08-4E7D-8E63-9EFA29F1E093}" type="slidenum">
              <a:rPr/>
              <a:t>‹#›</a:t>
            </a:fld>
            <a:endParaRPr lang="el-GR"/>
          </a:p>
        </p:txBody>
      </p:sp>
      <p:sp>
        <p:nvSpPr>
          <p:cNvPr id="2" name="Κατακόρυφος τίτλος 1"/>
          <p:cNvSpPr>
            <a:spLocks noGrp="1"/>
          </p:cNvSpPr>
          <p:nvPr>
            <p:ph type="title" orient="vert"/>
          </p:nvPr>
        </p:nvSpPr>
        <p:spPr bwMode="auto">
          <a:xfrm>
            <a:off x="14562764" y="873926"/>
            <a:ext cx="2927318" cy="8384381"/>
          </a:xfrm>
        </p:spPr>
        <p:txBody>
          <a:bodyPr vert="eaVert"/>
          <a:lstStyle/>
          <a:p>
            <a:pPr>
              <a:defRPr/>
            </a:pPr>
            <a:r>
              <a:rPr lang="el-GR"/>
              <a:t>Kλικ για επεξεργασία του τίτλου</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Τίτλος και περιεχόμενο">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Kλικ για επεξεργασία του τίτλου</a:t>
            </a:r>
            <a:endParaRPr/>
          </a:p>
        </p:txBody>
      </p:sp>
      <p:sp>
        <p:nvSpPr>
          <p:cNvPr id="3" name="Σύμβολο κράτησης θέσης περιεχομένου 2"/>
          <p:cNvSpPr>
            <a:spLocks noGrp="1"/>
          </p:cNvSpPr>
          <p:nvPr>
            <p:ph idx="1"/>
          </p:nvPr>
        </p:nvSpPr>
        <p:spPr bwMode="auto"/>
        <p:txBody>
          <a:bodyPr/>
          <a:lstStyle>
            <a:lvl5pPr>
              <a:defRPr lang="el-GR"/>
            </a:lvl5pPr>
            <a:lvl6pPr>
              <a:defRPr lang="el-GR"/>
            </a:lvl6pPr>
            <a:lvl7pPr>
              <a:defRPr lang="el-GR"/>
            </a:lvl7pPr>
            <a:lvl8pPr>
              <a:defRPr lang="el-GR"/>
            </a:lvl8pPr>
            <a:lvl9pPr>
              <a:defRPr lang="el-GR"/>
            </a:lvl9pPr>
          </a:lstStyle>
          <a:p>
            <a:pPr lvl="0">
              <a:defRPr/>
            </a:pPr>
            <a:r>
              <a:rPr lang="el-GR"/>
              <a:t>Kλικ για επεξεργασία των στυλ του υποδείγματος</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4" name="Σύμβολο κράτησης θέσης ημερομηνίας 3"/>
          <p:cNvSpPr>
            <a:spLocks noGrp="1"/>
          </p:cNvSpPr>
          <p:nvPr>
            <p:ph type="dt" sz="half" idx="10"/>
          </p:nvPr>
        </p:nvSpPr>
        <p:spPr bwMode="auto"/>
        <p:txBody>
          <a:bodyPr/>
          <a:lstStyle/>
          <a:p>
            <a:pPr>
              <a:defRPr/>
            </a:pPr>
            <a:fld id="{8E36636D-D922-432D-A958-524484B5923D}" type="datetimeFigureOut">
              <a:rPr lang="el-GR"/>
              <a:t>21/10/2025</a:t>
            </a:fld>
            <a:endParaRPr lang="el-GR"/>
          </a:p>
        </p:txBody>
      </p:sp>
      <p:sp>
        <p:nvSpPr>
          <p:cNvPr id="5" name="Σύμβολο κράτησης θέσης υποσέλιδου 4"/>
          <p:cNvSpPr>
            <a:spLocks noGrp="1"/>
          </p:cNvSpPr>
          <p:nvPr>
            <p:ph type="ftr" sz="quarter" idx="11"/>
          </p:nvPr>
        </p:nvSpPr>
        <p:spPr bwMode="auto"/>
        <p:txBody>
          <a:bodyPr/>
          <a:lstStyle/>
          <a:p>
            <a:pPr>
              <a:defRPr/>
            </a:pPr>
            <a:endParaRPr lang="el-GR"/>
          </a:p>
        </p:txBody>
      </p:sp>
      <p:sp>
        <p:nvSpPr>
          <p:cNvPr id="6" name="Σύμβολο κράτησης θέσης αριθμού διαφάνειας 5"/>
          <p:cNvSpPr>
            <a:spLocks noGrp="1"/>
          </p:cNvSpPr>
          <p:nvPr>
            <p:ph type="sldNum" sz="quarter" idx="12"/>
          </p:nvPr>
        </p:nvSpPr>
        <p:spPr bwMode="auto"/>
        <p:txBody>
          <a:bodyPr/>
          <a:lstStyle/>
          <a:p>
            <a:pPr>
              <a:defRPr/>
            </a:pPr>
            <a:fld id="{DF28FB93-0A08-4E7D-8E63-9EFA29F1E093}" type="slidenum">
              <a:r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Διαφάνεια τίτλου με εικόνα">
    <p:spTree>
      <p:nvGrpSpPr>
        <p:cNvPr id="1" name=""/>
        <p:cNvGrpSpPr/>
        <p:nvPr/>
      </p:nvGrpSpPr>
      <p:grpSpPr bwMode="auto">
        <a:xfrm>
          <a:off x="0" y="0"/>
          <a:ext cx="0" cy="0"/>
          <a:chOff x="0" y="0"/>
          <a:chExt cx="0" cy="0"/>
        </a:xfrm>
      </p:grpSpPr>
      <p:sp>
        <p:nvSpPr>
          <p:cNvPr id="11" name="Ορθογώνιο 10"/>
          <p:cNvSpPr/>
          <p:nvPr/>
        </p:nvSpPr>
        <p:spPr bwMode="auto">
          <a:xfrm>
            <a:off x="10" y="2"/>
            <a:ext cx="18288191" cy="92583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lvl="0" algn="ctr">
              <a:defRPr/>
            </a:pPr>
            <a:endParaRPr lang="el-GR" sz="2700"/>
          </a:p>
        </p:txBody>
      </p:sp>
      <p:sp>
        <p:nvSpPr>
          <p:cNvPr id="12" name="Ορθογώνιο 11"/>
          <p:cNvSpPr/>
          <p:nvPr/>
        </p:nvSpPr>
        <p:spPr bwMode="auto">
          <a:xfrm>
            <a:off x="10" y="11"/>
            <a:ext cx="7772042" cy="9258294"/>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algn="ctr">
              <a:defRPr/>
            </a:pPr>
            <a:endParaRPr lang="el-GR" sz="2700"/>
          </a:p>
        </p:txBody>
      </p:sp>
      <p:sp>
        <p:nvSpPr>
          <p:cNvPr id="13" name="Ορθογώνιο 12"/>
          <p:cNvSpPr/>
          <p:nvPr/>
        </p:nvSpPr>
        <p:spPr bwMode="auto">
          <a:xfrm>
            <a:off x="10" y="9258300"/>
            <a:ext cx="18288191" cy="1028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lvl="0" algn="ctr">
              <a:defRPr/>
            </a:pPr>
            <a:endParaRPr lang="el-GR" sz="2700"/>
          </a:p>
        </p:txBody>
      </p:sp>
      <p:sp>
        <p:nvSpPr>
          <p:cNvPr id="2" name="Τίτλος 1"/>
          <p:cNvSpPr>
            <a:spLocks noGrp="1"/>
          </p:cNvSpPr>
          <p:nvPr>
            <p:ph type="ctrTitle"/>
          </p:nvPr>
        </p:nvSpPr>
        <p:spPr bwMode="auto">
          <a:xfrm>
            <a:off x="912266" y="1371602"/>
            <a:ext cx="6288137" cy="5829300"/>
          </a:xfrm>
        </p:spPr>
        <p:txBody>
          <a:bodyPr>
            <a:normAutofit/>
          </a:bodyPr>
          <a:lstStyle>
            <a:lvl1pPr>
              <a:lnSpc>
                <a:spcPct val="80000"/>
              </a:lnSpc>
              <a:defRPr lang="el-GR" sz="9000">
                <a:solidFill>
                  <a:schemeClr val="bg1"/>
                </a:solidFill>
              </a:defRPr>
            </a:lvl1pPr>
          </a:lstStyle>
          <a:p>
            <a:pPr>
              <a:defRPr/>
            </a:pPr>
            <a:r>
              <a:rPr lang="el-GR"/>
              <a:t>Kλικ για επεξεργασία του τίτλου</a:t>
            </a:r>
            <a:endParaRPr/>
          </a:p>
        </p:txBody>
      </p:sp>
      <p:sp>
        <p:nvSpPr>
          <p:cNvPr id="3" name="Υπότιτλος 2"/>
          <p:cNvSpPr>
            <a:spLocks noGrp="1"/>
          </p:cNvSpPr>
          <p:nvPr>
            <p:ph type="subTitle" idx="1"/>
          </p:nvPr>
        </p:nvSpPr>
        <p:spPr bwMode="auto">
          <a:xfrm>
            <a:off x="896939" y="7429510"/>
            <a:ext cx="6303461" cy="1485899"/>
          </a:xfrm>
        </p:spPr>
        <p:txBody>
          <a:bodyPr anchor="t">
            <a:normAutofit/>
          </a:bodyPr>
          <a:lstStyle>
            <a:lvl1pPr marL="0" indent="0" algn="l">
              <a:spcBef>
                <a:spcPts val="0"/>
              </a:spcBef>
              <a:buNone/>
              <a:defRPr lang="el-GR" sz="3000">
                <a:solidFill>
                  <a:schemeClr val="accent1">
                    <a:lumMod val="20000"/>
                    <a:lumOff val="80000"/>
                  </a:schemeClr>
                </a:solidFill>
              </a:defRPr>
            </a:lvl1pPr>
            <a:lvl2pPr marL="685766" indent="0" algn="ctr">
              <a:buNone/>
              <a:defRPr lang="el-GR">
                <a:solidFill>
                  <a:schemeClr val="tx1">
                    <a:tint val="75000"/>
                  </a:schemeClr>
                </a:solidFill>
              </a:defRPr>
            </a:lvl2pPr>
            <a:lvl3pPr marL="1371528" indent="0" algn="ctr">
              <a:buNone/>
              <a:defRPr lang="el-GR">
                <a:solidFill>
                  <a:schemeClr val="tx1">
                    <a:tint val="75000"/>
                  </a:schemeClr>
                </a:solidFill>
              </a:defRPr>
            </a:lvl3pPr>
            <a:lvl4pPr marL="2057292" indent="0" algn="ctr">
              <a:buNone/>
              <a:defRPr lang="el-GR">
                <a:solidFill>
                  <a:schemeClr val="tx1">
                    <a:tint val="75000"/>
                  </a:schemeClr>
                </a:solidFill>
              </a:defRPr>
            </a:lvl4pPr>
            <a:lvl5pPr marL="2743058" indent="0" algn="ctr">
              <a:buNone/>
              <a:defRPr lang="el-GR">
                <a:solidFill>
                  <a:schemeClr val="tx1">
                    <a:tint val="75000"/>
                  </a:schemeClr>
                </a:solidFill>
              </a:defRPr>
            </a:lvl5pPr>
            <a:lvl6pPr marL="3428822" indent="0" algn="ctr">
              <a:buNone/>
              <a:defRPr lang="el-GR">
                <a:solidFill>
                  <a:schemeClr val="tx1">
                    <a:tint val="75000"/>
                  </a:schemeClr>
                </a:solidFill>
              </a:defRPr>
            </a:lvl6pPr>
            <a:lvl7pPr marL="4114586" indent="0" algn="ctr">
              <a:buNone/>
              <a:defRPr lang="el-GR">
                <a:solidFill>
                  <a:schemeClr val="tx1">
                    <a:tint val="75000"/>
                  </a:schemeClr>
                </a:solidFill>
              </a:defRPr>
            </a:lvl7pPr>
            <a:lvl8pPr marL="4800350" indent="0" algn="ctr">
              <a:buNone/>
              <a:defRPr lang="el-GR">
                <a:solidFill>
                  <a:schemeClr val="tx1">
                    <a:tint val="75000"/>
                  </a:schemeClr>
                </a:solidFill>
              </a:defRPr>
            </a:lvl8pPr>
            <a:lvl9pPr marL="5486115" indent="0" algn="ctr">
              <a:buNone/>
              <a:defRPr lang="el-GR">
                <a:solidFill>
                  <a:schemeClr val="tx1">
                    <a:tint val="75000"/>
                  </a:schemeClr>
                </a:solidFill>
              </a:defRPr>
            </a:lvl9pPr>
          </a:lstStyle>
          <a:p>
            <a:pPr>
              <a:defRPr/>
            </a:pPr>
            <a:r>
              <a:rPr lang="el-GR"/>
              <a:t>Κάντε κλικ για να επεξεργαστείτε τον υπότιτλο του υποδείγματος</a:t>
            </a:r>
            <a:endParaRPr/>
          </a:p>
        </p:txBody>
      </p:sp>
      <p:sp>
        <p:nvSpPr>
          <p:cNvPr id="4" name="Σύμβολο κράτησης θέσης ημερομηνίας 3"/>
          <p:cNvSpPr>
            <a:spLocks noGrp="1"/>
          </p:cNvSpPr>
          <p:nvPr>
            <p:ph type="dt" sz="half" idx="10"/>
          </p:nvPr>
        </p:nvSpPr>
        <p:spPr bwMode="auto"/>
        <p:txBody>
          <a:bodyPr/>
          <a:lstStyle/>
          <a:p>
            <a:pPr>
              <a:defRPr/>
            </a:pPr>
            <a:fld id="{8E36636D-D922-432D-A958-524484B5923D}" type="datetimeFigureOut">
              <a:rPr lang="el-GR"/>
              <a:t>21/10/2025</a:t>
            </a:fld>
            <a:endParaRPr lang="el-GR"/>
          </a:p>
        </p:txBody>
      </p:sp>
      <p:pic>
        <p:nvPicPr>
          <p:cNvPr id="7" name="Εικόνα 6"/>
          <p:cNvPicPr>
            <a:picLocks noChangeAspect="1"/>
          </p:cNvPicPr>
          <p:nvPr userDrawn="1"/>
        </p:nvPicPr>
        <p:blipFill>
          <a:blip r:embed="rId2"/>
          <a:stretch/>
        </p:blipFill>
        <p:spPr bwMode="auto">
          <a:xfrm>
            <a:off x="1941217" y="9390315"/>
            <a:ext cx="947757" cy="255859"/>
          </a:xfrm>
          <a:prstGeom prst="rect">
            <a:avLst/>
          </a:prstGeom>
        </p:spPr>
      </p:pic>
      <p:sp>
        <p:nvSpPr>
          <p:cNvPr id="5" name="Σύμβολο κράτησης θέσης υποσέλιδου 4"/>
          <p:cNvSpPr>
            <a:spLocks noGrp="1"/>
          </p:cNvSpPr>
          <p:nvPr>
            <p:ph type="ftr" sz="quarter" idx="11"/>
          </p:nvPr>
        </p:nvSpPr>
        <p:spPr bwMode="auto"/>
        <p:txBody>
          <a:bodyPr/>
          <a:lstStyle/>
          <a:p>
            <a:pPr>
              <a:defRPr/>
            </a:pPr>
            <a:endParaRPr lang="el-GR"/>
          </a:p>
        </p:txBody>
      </p:sp>
      <p:sp>
        <p:nvSpPr>
          <p:cNvPr id="6" name="Σύμβολο κράτησης θέσης αριθμού διαφάνειας 5"/>
          <p:cNvSpPr>
            <a:spLocks noGrp="1"/>
          </p:cNvSpPr>
          <p:nvPr>
            <p:ph type="sldNum" sz="quarter" idx="12"/>
          </p:nvPr>
        </p:nvSpPr>
        <p:spPr bwMode="auto"/>
        <p:txBody>
          <a:bodyPr/>
          <a:lstStyle/>
          <a:p>
            <a:pPr>
              <a:defRPr/>
            </a:pPr>
            <a:fld id="{DF28FB93-0A08-4E7D-8E63-9EFA29F1E093}" type="slidenum">
              <a:rPr/>
              <a:t>‹#›</a:t>
            </a:fld>
            <a:endParaRPr lang="el-GR"/>
          </a:p>
        </p:txBody>
      </p:sp>
      <p:sp>
        <p:nvSpPr>
          <p:cNvPr id="14" name="Σύμβολο κράτησης θέσης εικόνας 4"/>
          <p:cNvSpPr>
            <a:spLocks noGrp="1"/>
          </p:cNvSpPr>
          <p:nvPr>
            <p:ph type="pic" sz="quarter" idx="13"/>
          </p:nvPr>
        </p:nvSpPr>
        <p:spPr bwMode="auto">
          <a:xfrm>
            <a:off x="7772054" y="342902"/>
            <a:ext cx="10175351" cy="8572500"/>
          </a:xfrm>
          <a:prstGeom prst="round1Rect">
            <a:avLst>
              <a:gd name="adj" fmla="val 5636"/>
            </a:avLst>
          </a:prstGeom>
          <a:solidFill>
            <a:schemeClr val="bg2"/>
          </a:solidFill>
        </p:spPr>
        <p:txBody>
          <a:bodyPr tIns="914400"/>
          <a:lstStyle>
            <a:lvl1pPr marL="0" indent="0" algn="ctr">
              <a:buNone/>
              <a:defRPr lang="el-GR"/>
            </a:lvl1pPr>
          </a:lstStyle>
          <a:p>
            <a:pPr>
              <a:defRPr/>
            </a:pPr>
            <a:r>
              <a:rPr lang="el-GR"/>
              <a:t>Κάντε κλικ στο εικονίδιο για να προσθέσετε μια εικόνα</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secHead" preserve="1" userDrawn="1">
  <p:cSld name="Κεφαλίδα ενότητας">
    <p:spTree>
      <p:nvGrpSpPr>
        <p:cNvPr id="1" name=""/>
        <p:cNvGrpSpPr/>
        <p:nvPr/>
      </p:nvGrpSpPr>
      <p:grpSpPr bwMode="auto">
        <a:xfrm>
          <a:off x="0" y="0"/>
          <a:ext cx="0" cy="0"/>
          <a:chOff x="0" y="0"/>
          <a:chExt cx="0" cy="0"/>
        </a:xfrm>
      </p:grpSpPr>
      <p:sp>
        <p:nvSpPr>
          <p:cNvPr id="8" name="Ορθογώνιο 7"/>
          <p:cNvSpPr/>
          <p:nvPr/>
        </p:nvSpPr>
        <p:spPr bwMode="auto">
          <a:xfrm>
            <a:off x="10" y="4316"/>
            <a:ext cx="18288191" cy="97155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lvl="0" algn="ctr">
              <a:defRPr/>
            </a:pPr>
            <a:endParaRPr lang="el-GR" sz="2700"/>
          </a:p>
        </p:txBody>
      </p:sp>
      <p:sp>
        <p:nvSpPr>
          <p:cNvPr id="9" name="Ορθογώνιο 8"/>
          <p:cNvSpPr/>
          <p:nvPr/>
        </p:nvSpPr>
        <p:spPr bwMode="auto">
          <a:xfrm>
            <a:off x="11179634" y="0"/>
            <a:ext cx="7108373" cy="97155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algn="ctr">
              <a:defRPr/>
            </a:pPr>
            <a:endParaRPr lang="el-GR" sz="2700"/>
          </a:p>
        </p:txBody>
      </p:sp>
      <p:sp>
        <p:nvSpPr>
          <p:cNvPr id="10" name="Στρογγύλεμα μίας γωνίας ορθογωνίου 9"/>
          <p:cNvSpPr/>
          <p:nvPr/>
        </p:nvSpPr>
        <p:spPr bwMode="ltGray">
          <a:xfrm rot="10800000" flipV="1">
            <a:off x="330048" y="351536"/>
            <a:ext cx="10858943" cy="9021074"/>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lvl="0" algn="ctr">
              <a:defRPr/>
            </a:pPr>
            <a:endParaRPr lang="el-GR" sz="2700"/>
          </a:p>
        </p:txBody>
      </p:sp>
      <p:sp>
        <p:nvSpPr>
          <p:cNvPr id="11" name="Ορθογώνιο 10"/>
          <p:cNvSpPr/>
          <p:nvPr/>
        </p:nvSpPr>
        <p:spPr bwMode="auto">
          <a:xfrm>
            <a:off x="10" y="9715500"/>
            <a:ext cx="18288191" cy="5715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algn="ctr">
              <a:defRPr/>
            </a:pPr>
            <a:endParaRPr lang="el-GR" sz="2700"/>
          </a:p>
        </p:txBody>
      </p:sp>
      <p:sp>
        <p:nvSpPr>
          <p:cNvPr id="2" name="Τίτλος 1"/>
          <p:cNvSpPr>
            <a:spLocks noGrp="1"/>
          </p:cNvSpPr>
          <p:nvPr>
            <p:ph type="title"/>
          </p:nvPr>
        </p:nvSpPr>
        <p:spPr bwMode="auto">
          <a:xfrm>
            <a:off x="1941230" y="1028708"/>
            <a:ext cx="8460407" cy="6286502"/>
          </a:xfrm>
        </p:spPr>
        <p:txBody>
          <a:bodyPr anchor="b">
            <a:noAutofit/>
          </a:bodyPr>
          <a:lstStyle>
            <a:lvl1pPr algn="l">
              <a:defRPr lang="el-GR" sz="8100" b="0" cap="none"/>
            </a:lvl1pPr>
          </a:lstStyle>
          <a:p>
            <a:pPr>
              <a:defRPr/>
            </a:pPr>
            <a:r>
              <a:rPr lang="el-GR"/>
              <a:t>Kλικ για επεξεργασία του τίτλου</a:t>
            </a:r>
            <a:endParaRPr/>
          </a:p>
        </p:txBody>
      </p:sp>
      <p:sp>
        <p:nvSpPr>
          <p:cNvPr id="3" name="Σύμβολο κράτησης θέσης κειμένου 2"/>
          <p:cNvSpPr>
            <a:spLocks noGrp="1"/>
          </p:cNvSpPr>
          <p:nvPr>
            <p:ph type="body" idx="1"/>
          </p:nvPr>
        </p:nvSpPr>
        <p:spPr bwMode="auto">
          <a:xfrm>
            <a:off x="1941229" y="7543802"/>
            <a:ext cx="8460404" cy="1371600"/>
          </a:xfrm>
        </p:spPr>
        <p:txBody>
          <a:bodyPr anchor="t">
            <a:normAutofit/>
          </a:bodyPr>
          <a:lstStyle>
            <a:lvl1pPr marL="0" indent="0">
              <a:spcBef>
                <a:spcPts val="0"/>
              </a:spcBef>
              <a:buNone/>
              <a:defRPr lang="el-GR" sz="3000">
                <a:solidFill>
                  <a:schemeClr val="accent1"/>
                </a:solidFill>
              </a:defRPr>
            </a:lvl1pPr>
            <a:lvl2pPr marL="685766" indent="0">
              <a:buNone/>
              <a:defRPr lang="el-GR" sz="2700">
                <a:solidFill>
                  <a:schemeClr val="tx1">
                    <a:tint val="75000"/>
                  </a:schemeClr>
                </a:solidFill>
              </a:defRPr>
            </a:lvl2pPr>
            <a:lvl3pPr marL="1371528" indent="0">
              <a:buNone/>
              <a:defRPr lang="el-GR" sz="2400">
                <a:solidFill>
                  <a:schemeClr val="tx1">
                    <a:tint val="75000"/>
                  </a:schemeClr>
                </a:solidFill>
              </a:defRPr>
            </a:lvl3pPr>
            <a:lvl4pPr marL="2057292" indent="0">
              <a:buNone/>
              <a:defRPr lang="el-GR" sz="2100">
                <a:solidFill>
                  <a:schemeClr val="tx1">
                    <a:tint val="75000"/>
                  </a:schemeClr>
                </a:solidFill>
              </a:defRPr>
            </a:lvl4pPr>
            <a:lvl5pPr marL="2743058" indent="0">
              <a:buNone/>
              <a:defRPr lang="el-GR" sz="2100">
                <a:solidFill>
                  <a:schemeClr val="tx1">
                    <a:tint val="75000"/>
                  </a:schemeClr>
                </a:solidFill>
              </a:defRPr>
            </a:lvl5pPr>
            <a:lvl6pPr marL="3428822" indent="0">
              <a:buNone/>
              <a:defRPr lang="el-GR" sz="2100">
                <a:solidFill>
                  <a:schemeClr val="tx1">
                    <a:tint val="75000"/>
                  </a:schemeClr>
                </a:solidFill>
              </a:defRPr>
            </a:lvl6pPr>
            <a:lvl7pPr marL="4114586" indent="0">
              <a:buNone/>
              <a:defRPr lang="el-GR" sz="2100">
                <a:solidFill>
                  <a:schemeClr val="tx1">
                    <a:tint val="75000"/>
                  </a:schemeClr>
                </a:solidFill>
              </a:defRPr>
            </a:lvl7pPr>
            <a:lvl8pPr marL="4800350" indent="0">
              <a:buNone/>
              <a:defRPr lang="el-GR" sz="2100">
                <a:solidFill>
                  <a:schemeClr val="tx1">
                    <a:tint val="75000"/>
                  </a:schemeClr>
                </a:solidFill>
              </a:defRPr>
            </a:lvl8pPr>
            <a:lvl9pPr marL="5486115" indent="0">
              <a:buNone/>
              <a:defRPr lang="el-GR" sz="2100">
                <a:solidFill>
                  <a:schemeClr val="tx1">
                    <a:tint val="75000"/>
                  </a:schemeClr>
                </a:solidFill>
              </a:defRPr>
            </a:lvl9pPr>
          </a:lstStyle>
          <a:p>
            <a:pPr lvl="0">
              <a:defRPr/>
            </a:pPr>
            <a:r>
              <a:rPr lang="el-GR"/>
              <a:t>Kλικ για επεξεργασία των στυλ του υποδείγματος</a:t>
            </a:r>
            <a:endParaRPr/>
          </a:p>
        </p:txBody>
      </p:sp>
      <p:sp>
        <p:nvSpPr>
          <p:cNvPr id="4" name="Σύμβολο κράτησης θέσης ημερομηνίας 3"/>
          <p:cNvSpPr>
            <a:spLocks noGrp="1"/>
          </p:cNvSpPr>
          <p:nvPr>
            <p:ph type="dt" sz="half" idx="10"/>
          </p:nvPr>
        </p:nvSpPr>
        <p:spPr bwMode="auto"/>
        <p:txBody>
          <a:bodyPr/>
          <a:lstStyle/>
          <a:p>
            <a:pPr>
              <a:defRPr/>
            </a:pPr>
            <a:fld id="{8E36636D-D922-432D-A958-524484B5923D}" type="datetimeFigureOut">
              <a:rPr lang="el-GR"/>
              <a:t>21/10/2025</a:t>
            </a:fld>
            <a:endParaRPr lang="el-GR"/>
          </a:p>
        </p:txBody>
      </p:sp>
      <p:pic>
        <p:nvPicPr>
          <p:cNvPr id="12" name="Εικόνα 11"/>
          <p:cNvPicPr>
            <a:picLocks noChangeAspect="1"/>
          </p:cNvPicPr>
          <p:nvPr userDrawn="1"/>
        </p:nvPicPr>
        <p:blipFill>
          <a:blip r:embed="rId2"/>
          <a:stretch/>
        </p:blipFill>
        <p:spPr bwMode="auto">
          <a:xfrm>
            <a:off x="1941217" y="9381727"/>
            <a:ext cx="804742" cy="219475"/>
          </a:xfrm>
          <a:prstGeom prst="rect">
            <a:avLst/>
          </a:prstGeom>
        </p:spPr>
      </p:pic>
      <p:sp>
        <p:nvSpPr>
          <p:cNvPr id="5" name="Σύμβολο κράτησης θέσης υποσέλιδου 4"/>
          <p:cNvSpPr>
            <a:spLocks noGrp="1"/>
          </p:cNvSpPr>
          <p:nvPr>
            <p:ph type="ftr" sz="quarter" idx="11"/>
          </p:nvPr>
        </p:nvSpPr>
        <p:spPr bwMode="auto"/>
        <p:txBody>
          <a:bodyPr/>
          <a:lstStyle/>
          <a:p>
            <a:pPr>
              <a:defRPr/>
            </a:pPr>
            <a:endParaRPr lang="el-GR"/>
          </a:p>
        </p:txBody>
      </p:sp>
      <p:sp>
        <p:nvSpPr>
          <p:cNvPr id="6" name="Σύμβολο κράτησης θέσης αριθμού διαφάνειας 5"/>
          <p:cNvSpPr>
            <a:spLocks noGrp="1"/>
          </p:cNvSpPr>
          <p:nvPr>
            <p:ph type="sldNum" sz="quarter" idx="12"/>
          </p:nvPr>
        </p:nvSpPr>
        <p:spPr bwMode="auto"/>
        <p:txBody>
          <a:bodyPr/>
          <a:lstStyle/>
          <a:p>
            <a:pPr>
              <a:defRPr/>
            </a:pPr>
            <a:fld id="{DF28FB93-0A08-4E7D-8E63-9EFA29F1E093}" type="slidenum">
              <a:r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Obj" preserve="1" userDrawn="1">
  <p:cSld name="Δύο περιεχόμενα">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Kλικ για επεξεργασία του τίτλου</a:t>
            </a:r>
            <a:endParaRPr/>
          </a:p>
        </p:txBody>
      </p:sp>
      <p:sp>
        <p:nvSpPr>
          <p:cNvPr id="3" name="Σύμβολο κράτησης θέσης περιεχομένου 2"/>
          <p:cNvSpPr>
            <a:spLocks noGrp="1"/>
          </p:cNvSpPr>
          <p:nvPr>
            <p:ph sz="half" idx="1"/>
          </p:nvPr>
        </p:nvSpPr>
        <p:spPr bwMode="auto">
          <a:xfrm>
            <a:off x="1941229" y="2971804"/>
            <a:ext cx="6974116" cy="6286502"/>
          </a:xfrm>
        </p:spPr>
        <p:txBody>
          <a:bodyPr>
            <a:normAutofit/>
          </a:bodyPr>
          <a:lstStyle>
            <a:lvl1pPr>
              <a:defRPr lang="el-GR" sz="3600"/>
            </a:lvl1pPr>
            <a:lvl2pPr>
              <a:defRPr lang="el-GR" sz="3000"/>
            </a:lvl2pPr>
            <a:lvl3pPr>
              <a:defRPr lang="el-GR" sz="2700"/>
            </a:lvl3pPr>
            <a:lvl4pPr>
              <a:defRPr lang="el-GR" sz="2400"/>
            </a:lvl4pPr>
            <a:lvl5pPr>
              <a:defRPr lang="el-GR" sz="2400"/>
            </a:lvl5pPr>
            <a:lvl6pPr marL="2057292">
              <a:defRPr lang="el-GR" sz="2400"/>
            </a:lvl6pPr>
            <a:lvl7pPr marL="2400176">
              <a:defRPr lang="el-GR" sz="2400"/>
            </a:lvl7pPr>
            <a:lvl8pPr marL="2743058">
              <a:defRPr lang="el-GR" sz="2400"/>
            </a:lvl8pPr>
            <a:lvl9pPr marL="3085941">
              <a:defRPr lang="el-GR" sz="2400"/>
            </a:lvl9pPr>
          </a:lstStyle>
          <a:p>
            <a:pPr lvl="0">
              <a:defRPr/>
            </a:pPr>
            <a:r>
              <a:rPr lang="el-GR"/>
              <a:t>Kλικ για επεξεργασία των στυλ του υποδείγματος</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4" name="Σύμβολο κράτησης θέσης περιεχομένου 3"/>
          <p:cNvSpPr>
            <a:spLocks noGrp="1"/>
          </p:cNvSpPr>
          <p:nvPr>
            <p:ph sz="half" idx="2"/>
          </p:nvPr>
        </p:nvSpPr>
        <p:spPr bwMode="auto">
          <a:xfrm>
            <a:off x="9372664" y="2971804"/>
            <a:ext cx="6974123" cy="6286502"/>
          </a:xfrm>
        </p:spPr>
        <p:txBody>
          <a:bodyPr>
            <a:normAutofit/>
          </a:bodyPr>
          <a:lstStyle>
            <a:lvl1pPr>
              <a:defRPr lang="el-GR" sz="3600"/>
            </a:lvl1pPr>
            <a:lvl2pPr>
              <a:defRPr lang="el-GR" sz="3000"/>
            </a:lvl2pPr>
            <a:lvl3pPr>
              <a:defRPr lang="el-GR" sz="2700"/>
            </a:lvl3pPr>
            <a:lvl4pPr>
              <a:defRPr lang="el-GR" sz="2400"/>
            </a:lvl4pPr>
            <a:lvl5pPr marL="1714409">
              <a:defRPr lang="el-GR" sz="2400"/>
            </a:lvl5pPr>
            <a:lvl6pPr marL="2057292">
              <a:defRPr lang="el-GR" sz="2400"/>
            </a:lvl6pPr>
            <a:lvl7pPr marL="2400176">
              <a:defRPr lang="el-GR" sz="2400"/>
            </a:lvl7pPr>
            <a:lvl8pPr marL="2743058">
              <a:defRPr lang="el-GR" sz="2400"/>
            </a:lvl8pPr>
            <a:lvl9pPr marL="3085941">
              <a:defRPr lang="el-GR" sz="2400"/>
            </a:lvl9pPr>
          </a:lstStyle>
          <a:p>
            <a:pPr lvl="0">
              <a:defRPr/>
            </a:pPr>
            <a:r>
              <a:rPr lang="el-GR"/>
              <a:t>Kλικ για επεξεργασία των στυλ του υποδείγματος</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5" name="Σύμβολο κράτησης θέσης ημερομηνίας 4"/>
          <p:cNvSpPr>
            <a:spLocks noGrp="1"/>
          </p:cNvSpPr>
          <p:nvPr>
            <p:ph type="dt" sz="half" idx="10"/>
          </p:nvPr>
        </p:nvSpPr>
        <p:spPr bwMode="auto"/>
        <p:txBody>
          <a:bodyPr/>
          <a:lstStyle/>
          <a:p>
            <a:pPr>
              <a:defRPr/>
            </a:pPr>
            <a:fld id="{8E36636D-D922-432D-A958-524484B5923D}" type="datetimeFigureOut">
              <a:rPr lang="el-GR"/>
              <a:t>21/10/2025</a:t>
            </a:fld>
            <a:endParaRPr lang="el-GR"/>
          </a:p>
        </p:txBody>
      </p:sp>
      <p:sp>
        <p:nvSpPr>
          <p:cNvPr id="6" name="Σύμβολο κράτησης θέσης υποσέλιδου 5"/>
          <p:cNvSpPr>
            <a:spLocks noGrp="1"/>
          </p:cNvSpPr>
          <p:nvPr>
            <p:ph type="ftr" sz="quarter" idx="11"/>
          </p:nvPr>
        </p:nvSpPr>
        <p:spPr bwMode="auto"/>
        <p:txBody>
          <a:bodyPr/>
          <a:lstStyle/>
          <a:p>
            <a:pPr>
              <a:defRPr/>
            </a:pPr>
            <a:endParaRPr lang="el-GR"/>
          </a:p>
        </p:txBody>
      </p:sp>
      <p:sp>
        <p:nvSpPr>
          <p:cNvPr id="7" name="Σύμβολο κράτησης θέσης αριθμού διαφάνειας 6"/>
          <p:cNvSpPr>
            <a:spLocks noGrp="1"/>
          </p:cNvSpPr>
          <p:nvPr>
            <p:ph type="sldNum" sz="quarter" idx="12"/>
          </p:nvPr>
        </p:nvSpPr>
        <p:spPr bwMode="auto"/>
        <p:txBody>
          <a:bodyPr/>
          <a:lstStyle/>
          <a:p>
            <a:pPr>
              <a:defRPr/>
            </a:pPr>
            <a:fld id="{DF28FB93-0A08-4E7D-8E63-9EFA29F1E093}" type="slidenum">
              <a:r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Σύγκριση">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lvl1pPr>
              <a:defRPr lang="el-GR"/>
            </a:lvl1pPr>
          </a:lstStyle>
          <a:p>
            <a:pPr>
              <a:defRPr/>
            </a:pPr>
            <a:r>
              <a:rPr lang="el-GR"/>
              <a:t>Kλικ για επεξεργασία του τίτλου</a:t>
            </a:r>
            <a:endParaRPr/>
          </a:p>
        </p:txBody>
      </p:sp>
      <p:sp>
        <p:nvSpPr>
          <p:cNvPr id="3" name="Σύμβολο κράτησης θέσης κειμένου 2"/>
          <p:cNvSpPr>
            <a:spLocks noGrp="1"/>
          </p:cNvSpPr>
          <p:nvPr>
            <p:ph type="body" idx="1"/>
          </p:nvPr>
        </p:nvSpPr>
        <p:spPr bwMode="auto">
          <a:xfrm>
            <a:off x="1941227" y="2971807"/>
            <a:ext cx="6969545" cy="1143002"/>
          </a:xfrm>
        </p:spPr>
        <p:txBody>
          <a:bodyPr anchor="ctr">
            <a:normAutofit/>
          </a:bodyPr>
          <a:lstStyle>
            <a:lvl1pPr marL="0" indent="0">
              <a:spcBef>
                <a:spcPts val="0"/>
              </a:spcBef>
              <a:buNone/>
              <a:defRPr lang="el-GR" sz="3600" b="0"/>
            </a:lvl1pPr>
            <a:lvl2pPr marL="685766" indent="0">
              <a:buNone/>
              <a:defRPr lang="el-GR" sz="3000" b="1"/>
            </a:lvl2pPr>
            <a:lvl3pPr marL="1371528" indent="0">
              <a:buNone/>
              <a:defRPr lang="el-GR" sz="2700" b="1"/>
            </a:lvl3pPr>
            <a:lvl4pPr marL="2057292" indent="0">
              <a:buNone/>
              <a:defRPr lang="el-GR" sz="2400" b="1"/>
            </a:lvl4pPr>
            <a:lvl5pPr marL="2743058" indent="0">
              <a:buNone/>
              <a:defRPr lang="el-GR" sz="2400" b="1"/>
            </a:lvl5pPr>
            <a:lvl6pPr marL="3428822" indent="0">
              <a:buNone/>
              <a:defRPr lang="el-GR" sz="2400" b="1"/>
            </a:lvl6pPr>
            <a:lvl7pPr marL="4114586" indent="0">
              <a:buNone/>
              <a:defRPr lang="el-GR" sz="2400" b="1"/>
            </a:lvl7pPr>
            <a:lvl8pPr marL="4800350" indent="0">
              <a:buNone/>
              <a:defRPr lang="el-GR" sz="2400" b="1"/>
            </a:lvl8pPr>
            <a:lvl9pPr marL="5486115" indent="0">
              <a:buNone/>
              <a:defRPr lang="el-GR" sz="2400" b="1"/>
            </a:lvl9pPr>
          </a:lstStyle>
          <a:p>
            <a:pPr lvl="0">
              <a:defRPr/>
            </a:pPr>
            <a:r>
              <a:rPr lang="el-GR"/>
              <a:t>Kλικ για επεξεργασία των στυλ του υποδείγματος</a:t>
            </a:r>
            <a:endParaRPr/>
          </a:p>
        </p:txBody>
      </p:sp>
      <p:sp>
        <p:nvSpPr>
          <p:cNvPr id="4" name="Σύμβολο κράτησης θέσης περιεχομένου 3"/>
          <p:cNvSpPr>
            <a:spLocks noGrp="1"/>
          </p:cNvSpPr>
          <p:nvPr>
            <p:ph sz="half" idx="2"/>
          </p:nvPr>
        </p:nvSpPr>
        <p:spPr bwMode="auto">
          <a:xfrm>
            <a:off x="1941227" y="4229110"/>
            <a:ext cx="6969545" cy="5029199"/>
          </a:xfrm>
        </p:spPr>
        <p:txBody>
          <a:bodyPr/>
          <a:lstStyle>
            <a:lvl1pPr>
              <a:defRPr lang="el-GR" sz="3600"/>
            </a:lvl1pPr>
            <a:lvl2pPr>
              <a:defRPr lang="el-GR" sz="3000"/>
            </a:lvl2pPr>
            <a:lvl3pPr>
              <a:defRPr lang="el-GR" sz="2700"/>
            </a:lvl3pPr>
            <a:lvl4pPr>
              <a:defRPr lang="el-GR" sz="2400"/>
            </a:lvl4pPr>
            <a:lvl5pPr>
              <a:defRPr lang="el-GR" sz="2400"/>
            </a:lvl5pPr>
            <a:lvl6pPr marL="2057292">
              <a:defRPr lang="el-GR" sz="2400"/>
            </a:lvl6pPr>
            <a:lvl7pPr marL="2400176">
              <a:defRPr lang="el-GR" sz="2400"/>
            </a:lvl7pPr>
            <a:lvl8pPr marL="2743058">
              <a:defRPr lang="el-GR" sz="2400"/>
            </a:lvl8pPr>
            <a:lvl9pPr marL="3085941">
              <a:defRPr lang="el-GR" sz="2400"/>
            </a:lvl9pPr>
          </a:lstStyle>
          <a:p>
            <a:pPr lvl="0">
              <a:defRPr/>
            </a:pPr>
            <a:r>
              <a:rPr lang="el-GR"/>
              <a:t>Kλικ για επεξεργασία των στυλ του υποδείγματος</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5" name="Σύμβολο κράτησης θέσης κειμένου 4"/>
          <p:cNvSpPr>
            <a:spLocks noGrp="1"/>
          </p:cNvSpPr>
          <p:nvPr>
            <p:ph type="body" sz="quarter" idx="3"/>
          </p:nvPr>
        </p:nvSpPr>
        <p:spPr bwMode="auto">
          <a:xfrm>
            <a:off x="9377237" y="2971807"/>
            <a:ext cx="6969545" cy="1143002"/>
          </a:xfrm>
        </p:spPr>
        <p:txBody>
          <a:bodyPr anchor="ctr">
            <a:normAutofit/>
          </a:bodyPr>
          <a:lstStyle>
            <a:lvl1pPr marL="0" indent="0">
              <a:spcBef>
                <a:spcPts val="0"/>
              </a:spcBef>
              <a:buNone/>
              <a:defRPr lang="el-GR" sz="3600" b="0"/>
            </a:lvl1pPr>
            <a:lvl2pPr marL="685766" indent="0">
              <a:buNone/>
              <a:defRPr lang="el-GR" sz="3000" b="1"/>
            </a:lvl2pPr>
            <a:lvl3pPr marL="1371528" indent="0">
              <a:buNone/>
              <a:defRPr lang="el-GR" sz="2700" b="1"/>
            </a:lvl3pPr>
            <a:lvl4pPr marL="2057292" indent="0">
              <a:buNone/>
              <a:defRPr lang="el-GR" sz="2400" b="1"/>
            </a:lvl4pPr>
            <a:lvl5pPr marL="2743058" indent="0">
              <a:buNone/>
              <a:defRPr lang="el-GR" sz="2400" b="1"/>
            </a:lvl5pPr>
            <a:lvl6pPr marL="3428822" indent="0">
              <a:buNone/>
              <a:defRPr lang="el-GR" sz="2400" b="1"/>
            </a:lvl6pPr>
            <a:lvl7pPr marL="4114586" indent="0">
              <a:buNone/>
              <a:defRPr lang="el-GR" sz="2400" b="1"/>
            </a:lvl7pPr>
            <a:lvl8pPr marL="4800350" indent="0">
              <a:buNone/>
              <a:defRPr lang="el-GR" sz="2400" b="1"/>
            </a:lvl8pPr>
            <a:lvl9pPr marL="5486115" indent="0">
              <a:buNone/>
              <a:defRPr lang="el-GR" sz="2400" b="1"/>
            </a:lvl9pPr>
          </a:lstStyle>
          <a:p>
            <a:pPr lvl="0">
              <a:defRPr/>
            </a:pPr>
            <a:r>
              <a:rPr lang="el-GR"/>
              <a:t>Kλικ για επεξεργασία των στυλ του υποδείγματος</a:t>
            </a:r>
            <a:endParaRPr/>
          </a:p>
        </p:txBody>
      </p:sp>
      <p:sp>
        <p:nvSpPr>
          <p:cNvPr id="6" name="Σύμβολο κράτησης θέσης περιεχομένου 5"/>
          <p:cNvSpPr>
            <a:spLocks noGrp="1"/>
          </p:cNvSpPr>
          <p:nvPr>
            <p:ph sz="quarter" idx="4"/>
          </p:nvPr>
        </p:nvSpPr>
        <p:spPr bwMode="auto">
          <a:xfrm>
            <a:off x="9377237" y="4229110"/>
            <a:ext cx="6969545" cy="5029199"/>
          </a:xfrm>
        </p:spPr>
        <p:txBody>
          <a:bodyPr/>
          <a:lstStyle>
            <a:lvl1pPr>
              <a:defRPr lang="el-GR" sz="3600"/>
            </a:lvl1pPr>
            <a:lvl2pPr>
              <a:defRPr lang="el-GR" sz="3000"/>
            </a:lvl2pPr>
            <a:lvl3pPr>
              <a:defRPr lang="el-GR" sz="2700"/>
            </a:lvl3pPr>
            <a:lvl4pPr>
              <a:defRPr lang="el-GR" sz="2400"/>
            </a:lvl4pPr>
            <a:lvl5pPr marL="1714409">
              <a:defRPr lang="el-GR" sz="2400"/>
            </a:lvl5pPr>
            <a:lvl6pPr marL="2057292">
              <a:defRPr lang="el-GR" sz="2400"/>
            </a:lvl6pPr>
            <a:lvl7pPr marL="2400176">
              <a:defRPr lang="el-GR" sz="2400"/>
            </a:lvl7pPr>
            <a:lvl8pPr marL="2743058">
              <a:defRPr lang="el-GR" sz="2400"/>
            </a:lvl8pPr>
            <a:lvl9pPr marL="3085941">
              <a:defRPr lang="el-GR" sz="2400"/>
            </a:lvl9pPr>
          </a:lstStyle>
          <a:p>
            <a:pPr lvl="0">
              <a:defRPr/>
            </a:pPr>
            <a:r>
              <a:rPr lang="el-GR"/>
              <a:t>Kλικ για επεξεργασία των στυλ του υποδείγματος</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7" name="Σύμβολο κράτησης θέσης ημερομηνίας 6"/>
          <p:cNvSpPr>
            <a:spLocks noGrp="1"/>
          </p:cNvSpPr>
          <p:nvPr>
            <p:ph type="dt" sz="half" idx="10"/>
          </p:nvPr>
        </p:nvSpPr>
        <p:spPr bwMode="auto"/>
        <p:txBody>
          <a:bodyPr/>
          <a:lstStyle/>
          <a:p>
            <a:pPr>
              <a:defRPr/>
            </a:pPr>
            <a:fld id="{8E36636D-D922-432D-A958-524484B5923D}" type="datetimeFigureOut">
              <a:rPr lang="el-GR"/>
              <a:t>21/10/2025</a:t>
            </a:fld>
            <a:endParaRPr lang="el-GR"/>
          </a:p>
        </p:txBody>
      </p:sp>
      <p:sp>
        <p:nvSpPr>
          <p:cNvPr id="8" name="Σύμβολο κράτησης θέσης υποσέλιδου 7"/>
          <p:cNvSpPr>
            <a:spLocks noGrp="1"/>
          </p:cNvSpPr>
          <p:nvPr>
            <p:ph type="ftr" sz="quarter" idx="11"/>
          </p:nvPr>
        </p:nvSpPr>
        <p:spPr bwMode="auto"/>
        <p:txBody>
          <a:bodyPr/>
          <a:lstStyle/>
          <a:p>
            <a:pPr>
              <a:defRPr/>
            </a:pPr>
            <a:endParaRPr lang="el-GR"/>
          </a:p>
        </p:txBody>
      </p:sp>
      <p:sp>
        <p:nvSpPr>
          <p:cNvPr id="9" name="Σύμβολο κράτησης θέσης αριθμού διαφάνειας 8"/>
          <p:cNvSpPr>
            <a:spLocks noGrp="1"/>
          </p:cNvSpPr>
          <p:nvPr>
            <p:ph type="sldNum" sz="quarter" idx="12"/>
          </p:nvPr>
        </p:nvSpPr>
        <p:spPr bwMode="auto"/>
        <p:txBody>
          <a:bodyPr/>
          <a:lstStyle/>
          <a:p>
            <a:pPr>
              <a:defRPr/>
            </a:pPr>
            <a:fld id="{DF28FB93-0A08-4E7D-8E63-9EFA29F1E093}" type="slidenum">
              <a:r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Only" preserve="1" userDrawn="1">
  <p:cSld name="Μόνο τίτλος">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Kλικ για επεξεργασία του τίτλου</a:t>
            </a:r>
            <a:endParaRPr/>
          </a:p>
        </p:txBody>
      </p:sp>
      <p:sp>
        <p:nvSpPr>
          <p:cNvPr id="3" name="Σύμβολο κράτησης θέσης ημερομηνίας 2"/>
          <p:cNvSpPr>
            <a:spLocks noGrp="1"/>
          </p:cNvSpPr>
          <p:nvPr>
            <p:ph type="dt" sz="half" idx="10"/>
          </p:nvPr>
        </p:nvSpPr>
        <p:spPr bwMode="auto"/>
        <p:txBody>
          <a:bodyPr/>
          <a:lstStyle/>
          <a:p>
            <a:pPr>
              <a:defRPr/>
            </a:pPr>
            <a:fld id="{8E36636D-D922-432D-A958-524484B5923D}" type="datetimeFigureOut">
              <a:rPr lang="el-GR"/>
              <a:t>21/10/2025</a:t>
            </a:fld>
            <a:endParaRPr lang="el-GR"/>
          </a:p>
        </p:txBody>
      </p:sp>
      <p:sp>
        <p:nvSpPr>
          <p:cNvPr id="4" name="Σύμβολο κράτησης θέσης υποσέλιδου 3"/>
          <p:cNvSpPr>
            <a:spLocks noGrp="1"/>
          </p:cNvSpPr>
          <p:nvPr>
            <p:ph type="ftr" sz="quarter" idx="11"/>
          </p:nvPr>
        </p:nvSpPr>
        <p:spPr bwMode="auto"/>
        <p:txBody>
          <a:bodyPr/>
          <a:lstStyle/>
          <a:p>
            <a:pPr>
              <a:defRPr/>
            </a:pPr>
            <a:endParaRPr lang="el-GR"/>
          </a:p>
        </p:txBody>
      </p:sp>
      <p:sp>
        <p:nvSpPr>
          <p:cNvPr id="5" name="Σύμβολο κράτησης θέσης αριθμού διαφάνειας 4"/>
          <p:cNvSpPr>
            <a:spLocks noGrp="1"/>
          </p:cNvSpPr>
          <p:nvPr>
            <p:ph type="sldNum" sz="quarter" idx="12"/>
          </p:nvPr>
        </p:nvSpPr>
        <p:spPr bwMode="auto"/>
        <p:txBody>
          <a:bodyPr/>
          <a:lstStyle/>
          <a:p>
            <a:pPr>
              <a:defRPr/>
            </a:pPr>
            <a:fld id="{DF28FB93-0A08-4E7D-8E63-9EFA29F1E093}" type="slidenum">
              <a:r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blank" preserve="1" userDrawn="1">
  <p:cSld name="Κενό">
    <p:spTree>
      <p:nvGrpSpPr>
        <p:cNvPr id="1" name=""/>
        <p:cNvGrpSpPr/>
        <p:nvPr/>
      </p:nvGrpSpPr>
      <p:grpSpPr bwMode="auto">
        <a:xfrm>
          <a:off x="0" y="0"/>
          <a:ext cx="0" cy="0"/>
          <a:chOff x="0" y="0"/>
          <a:chExt cx="0" cy="0"/>
        </a:xfrm>
      </p:grpSpPr>
      <p:sp>
        <p:nvSpPr>
          <p:cNvPr id="2" name="Σύμβολο κράτησης θέσης ημερομηνίας 1"/>
          <p:cNvSpPr>
            <a:spLocks noGrp="1"/>
          </p:cNvSpPr>
          <p:nvPr>
            <p:ph type="dt" sz="half" idx="10"/>
          </p:nvPr>
        </p:nvSpPr>
        <p:spPr bwMode="auto"/>
        <p:txBody>
          <a:bodyPr/>
          <a:lstStyle/>
          <a:p>
            <a:pPr>
              <a:defRPr/>
            </a:pPr>
            <a:fld id="{8E36636D-D922-432D-A958-524484B5923D}" type="datetimeFigureOut">
              <a:rPr lang="el-GR"/>
              <a:t>21/10/2025</a:t>
            </a:fld>
            <a:endParaRPr lang="el-GR"/>
          </a:p>
        </p:txBody>
      </p:sp>
      <p:sp>
        <p:nvSpPr>
          <p:cNvPr id="3" name="Σύμβολο κράτησης θέσης υποσέλιδου 2"/>
          <p:cNvSpPr>
            <a:spLocks noGrp="1"/>
          </p:cNvSpPr>
          <p:nvPr>
            <p:ph type="ftr" sz="quarter" idx="11"/>
          </p:nvPr>
        </p:nvSpPr>
        <p:spPr bwMode="auto"/>
        <p:txBody>
          <a:bodyPr/>
          <a:lstStyle/>
          <a:p>
            <a:pPr>
              <a:defRPr/>
            </a:pPr>
            <a:endParaRPr lang="el-GR"/>
          </a:p>
        </p:txBody>
      </p:sp>
      <p:sp>
        <p:nvSpPr>
          <p:cNvPr id="4" name="Σύμβολο κράτησης θέσης αριθμού διαφάνειας 3"/>
          <p:cNvSpPr>
            <a:spLocks noGrp="1"/>
          </p:cNvSpPr>
          <p:nvPr>
            <p:ph type="sldNum" sz="quarter" idx="12"/>
          </p:nvPr>
        </p:nvSpPr>
        <p:spPr bwMode="auto"/>
        <p:txBody>
          <a:bodyPr/>
          <a:lstStyle/>
          <a:p>
            <a:pPr>
              <a:defRPr/>
            </a:pPr>
            <a:fld id="{DF28FB93-0A08-4E7D-8E63-9EFA29F1E093}" type="slidenum">
              <a:r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objTx" preserve="1" userDrawn="1">
  <p:cSld name="Περιεχόμενο με λεζάντα">
    <p:spTree>
      <p:nvGrpSpPr>
        <p:cNvPr id="1" name=""/>
        <p:cNvGrpSpPr/>
        <p:nvPr/>
      </p:nvGrpSpPr>
      <p:grpSpPr bwMode="auto">
        <a:xfrm>
          <a:off x="0" y="0"/>
          <a:ext cx="0" cy="0"/>
          <a:chOff x="0" y="0"/>
          <a:chExt cx="0" cy="0"/>
        </a:xfrm>
      </p:grpSpPr>
      <p:sp>
        <p:nvSpPr>
          <p:cNvPr id="8" name="Ορθογώνιο 7"/>
          <p:cNvSpPr/>
          <p:nvPr/>
        </p:nvSpPr>
        <p:spPr bwMode="auto">
          <a:xfrm>
            <a:off x="10" y="9258300"/>
            <a:ext cx="18288191" cy="1028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lvl="0" algn="ctr">
              <a:defRPr/>
            </a:pPr>
            <a:endParaRPr lang="el-GR" sz="2700"/>
          </a:p>
        </p:txBody>
      </p:sp>
      <p:sp>
        <p:nvSpPr>
          <p:cNvPr id="9" name="Ορθογώνιο 8"/>
          <p:cNvSpPr/>
          <p:nvPr/>
        </p:nvSpPr>
        <p:spPr bwMode="auto">
          <a:xfrm>
            <a:off x="14" y="2"/>
            <a:ext cx="18288191" cy="92583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lvl="0" algn="ctr">
              <a:defRPr/>
            </a:pPr>
            <a:endParaRPr lang="el-GR" sz="2700"/>
          </a:p>
        </p:txBody>
      </p:sp>
      <p:sp>
        <p:nvSpPr>
          <p:cNvPr id="10" name="Στρογγύλεμα μίας γωνίας ορθογωνίου 9"/>
          <p:cNvSpPr/>
          <p:nvPr/>
        </p:nvSpPr>
        <p:spPr bwMode="ltGray">
          <a:xfrm rot="10800000" flipH="1" flipV="1">
            <a:off x="7086076" y="351536"/>
            <a:ext cx="10859135" cy="8563874"/>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lvl="0" algn="ctr">
              <a:defRPr/>
            </a:pPr>
            <a:endParaRPr lang="el-GR" sz="2700"/>
          </a:p>
        </p:txBody>
      </p:sp>
      <p:sp>
        <p:nvSpPr>
          <p:cNvPr id="11" name="Ορθογώνιο 10"/>
          <p:cNvSpPr/>
          <p:nvPr/>
        </p:nvSpPr>
        <p:spPr bwMode="auto">
          <a:xfrm>
            <a:off x="13" y="5"/>
            <a:ext cx="7086062" cy="92583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algn="ctr">
              <a:defRPr/>
            </a:pPr>
            <a:endParaRPr lang="el-GR" sz="2700"/>
          </a:p>
        </p:txBody>
      </p:sp>
      <p:sp>
        <p:nvSpPr>
          <p:cNvPr id="2" name="Τίτλος 1"/>
          <p:cNvSpPr>
            <a:spLocks noGrp="1"/>
          </p:cNvSpPr>
          <p:nvPr>
            <p:ph type="title"/>
          </p:nvPr>
        </p:nvSpPr>
        <p:spPr bwMode="auto">
          <a:xfrm>
            <a:off x="888533" y="351527"/>
            <a:ext cx="5662271" cy="6963677"/>
          </a:xfrm>
        </p:spPr>
        <p:txBody>
          <a:bodyPr anchor="b">
            <a:normAutofit/>
          </a:bodyPr>
          <a:lstStyle>
            <a:lvl1pPr algn="l">
              <a:defRPr lang="el-GR" sz="6600" b="0">
                <a:solidFill>
                  <a:schemeClr val="bg1"/>
                </a:solidFill>
              </a:defRPr>
            </a:lvl1pPr>
          </a:lstStyle>
          <a:p>
            <a:pPr>
              <a:defRPr/>
            </a:pPr>
            <a:r>
              <a:rPr lang="el-GR"/>
              <a:t>Kλικ για επεξεργασία του τίτλου</a:t>
            </a:r>
            <a:endParaRPr/>
          </a:p>
        </p:txBody>
      </p:sp>
      <p:sp>
        <p:nvSpPr>
          <p:cNvPr id="4" name="Σύμβολο κράτησης θέσης κειμένου 3"/>
          <p:cNvSpPr>
            <a:spLocks noGrp="1"/>
          </p:cNvSpPr>
          <p:nvPr>
            <p:ph type="body" sz="half" idx="2"/>
          </p:nvPr>
        </p:nvSpPr>
        <p:spPr bwMode="auto">
          <a:xfrm>
            <a:off x="873209" y="7543801"/>
            <a:ext cx="5675357" cy="1371604"/>
          </a:xfrm>
        </p:spPr>
        <p:txBody>
          <a:bodyPr>
            <a:normAutofit/>
          </a:bodyPr>
          <a:lstStyle>
            <a:lvl1pPr marL="0" indent="0">
              <a:spcBef>
                <a:spcPts val="0"/>
              </a:spcBef>
              <a:buNone/>
              <a:defRPr lang="el-GR" sz="3000">
                <a:solidFill>
                  <a:schemeClr val="accent1">
                    <a:lumMod val="20000"/>
                    <a:lumOff val="80000"/>
                  </a:schemeClr>
                </a:solidFill>
              </a:defRPr>
            </a:lvl1pPr>
            <a:lvl2pPr marL="685766" indent="0">
              <a:buNone/>
              <a:defRPr lang="el-GR" sz="1800"/>
            </a:lvl2pPr>
            <a:lvl3pPr marL="1371528" indent="0">
              <a:buNone/>
              <a:defRPr lang="el-GR" sz="1500"/>
            </a:lvl3pPr>
            <a:lvl4pPr marL="2057292" indent="0">
              <a:buNone/>
              <a:defRPr lang="el-GR" sz="1350"/>
            </a:lvl4pPr>
            <a:lvl5pPr marL="2743058" indent="0">
              <a:buNone/>
              <a:defRPr lang="el-GR" sz="1350"/>
            </a:lvl5pPr>
            <a:lvl6pPr marL="3428822" indent="0">
              <a:buNone/>
              <a:defRPr lang="el-GR" sz="1350"/>
            </a:lvl6pPr>
            <a:lvl7pPr marL="4114586" indent="0">
              <a:buNone/>
              <a:defRPr lang="el-GR" sz="1350"/>
            </a:lvl7pPr>
            <a:lvl8pPr marL="4800350" indent="0">
              <a:buNone/>
              <a:defRPr lang="el-GR" sz="1350"/>
            </a:lvl8pPr>
            <a:lvl9pPr marL="5486115" indent="0">
              <a:buNone/>
              <a:defRPr lang="el-GR" sz="1350"/>
            </a:lvl9pPr>
          </a:lstStyle>
          <a:p>
            <a:pPr lvl="0">
              <a:defRPr/>
            </a:pPr>
            <a:r>
              <a:rPr lang="el-GR"/>
              <a:t>Kλικ για επεξεργασία των στυλ του υποδείγματος</a:t>
            </a:r>
            <a:endParaRPr/>
          </a:p>
        </p:txBody>
      </p:sp>
      <p:sp>
        <p:nvSpPr>
          <p:cNvPr id="5" name="Σύμβολο κράτησης θέσης ημερομηνίας 4"/>
          <p:cNvSpPr>
            <a:spLocks noGrp="1"/>
          </p:cNvSpPr>
          <p:nvPr>
            <p:ph type="dt" sz="half" idx="10"/>
          </p:nvPr>
        </p:nvSpPr>
        <p:spPr bwMode="auto"/>
        <p:txBody>
          <a:bodyPr/>
          <a:lstStyle/>
          <a:p>
            <a:pPr>
              <a:defRPr/>
            </a:pPr>
            <a:fld id="{8E36636D-D922-432D-A958-524484B5923D}" type="datetimeFigureOut">
              <a:rPr lang="el-GR"/>
              <a:t>21/10/2025</a:t>
            </a:fld>
            <a:endParaRPr lang="el-GR"/>
          </a:p>
        </p:txBody>
      </p:sp>
      <p:sp>
        <p:nvSpPr>
          <p:cNvPr id="6" name="Σύμβολο κράτησης θέσης υποσέλιδου 5"/>
          <p:cNvSpPr>
            <a:spLocks noGrp="1"/>
          </p:cNvSpPr>
          <p:nvPr>
            <p:ph type="ftr" sz="quarter" idx="11"/>
          </p:nvPr>
        </p:nvSpPr>
        <p:spPr bwMode="auto"/>
        <p:txBody>
          <a:bodyPr/>
          <a:lstStyle/>
          <a:p>
            <a:pPr>
              <a:defRPr/>
            </a:pPr>
            <a:endParaRPr lang="el-GR"/>
          </a:p>
        </p:txBody>
      </p:sp>
      <p:sp>
        <p:nvSpPr>
          <p:cNvPr id="7" name="Σύμβολο κράτησης θέσης αριθμού διαφάνειας 6"/>
          <p:cNvSpPr>
            <a:spLocks noGrp="1"/>
          </p:cNvSpPr>
          <p:nvPr>
            <p:ph type="sldNum" sz="quarter" idx="12"/>
          </p:nvPr>
        </p:nvSpPr>
        <p:spPr bwMode="auto"/>
        <p:txBody>
          <a:bodyPr/>
          <a:lstStyle/>
          <a:p>
            <a:pPr>
              <a:defRPr/>
            </a:pPr>
            <a:fld id="{DF28FB93-0A08-4E7D-8E63-9EFA29F1E093}" type="slidenum">
              <a:rPr/>
              <a:t>‹#›</a:t>
            </a:fld>
            <a:endParaRPr lang="el-GR"/>
          </a:p>
        </p:txBody>
      </p:sp>
      <p:sp>
        <p:nvSpPr>
          <p:cNvPr id="3" name="Σύμβολο κράτησης θέσης περιεχομένου 2"/>
          <p:cNvSpPr>
            <a:spLocks noGrp="1"/>
          </p:cNvSpPr>
          <p:nvPr>
            <p:ph idx="1"/>
          </p:nvPr>
        </p:nvSpPr>
        <p:spPr bwMode="auto">
          <a:xfrm>
            <a:off x="7419646" y="697929"/>
            <a:ext cx="10182575" cy="7874574"/>
          </a:xfrm>
        </p:spPr>
        <p:txBody>
          <a:bodyPr>
            <a:normAutofit/>
          </a:bodyPr>
          <a:lstStyle>
            <a:lvl1pPr>
              <a:defRPr lang="el-GR" sz="3600"/>
            </a:lvl1pPr>
            <a:lvl2pPr>
              <a:defRPr lang="el-GR" sz="3000"/>
            </a:lvl2pPr>
            <a:lvl3pPr>
              <a:defRPr lang="el-GR" sz="2700"/>
            </a:lvl3pPr>
            <a:lvl4pPr>
              <a:defRPr lang="el-GR" sz="2400"/>
            </a:lvl4pPr>
            <a:lvl5pPr>
              <a:defRPr lang="el-GR" sz="2400"/>
            </a:lvl5pPr>
            <a:lvl6pPr>
              <a:defRPr lang="el-GR" sz="2400"/>
            </a:lvl6pPr>
            <a:lvl7pPr>
              <a:defRPr lang="el-GR" sz="2400"/>
            </a:lvl7pPr>
            <a:lvl8pPr>
              <a:defRPr lang="el-GR" sz="2400"/>
            </a:lvl8pPr>
            <a:lvl9pPr>
              <a:defRPr lang="el-GR" sz="2400"/>
            </a:lvl9pPr>
          </a:lstStyle>
          <a:p>
            <a:pPr lvl="0">
              <a:defRPr/>
            </a:pPr>
            <a:r>
              <a:rPr lang="el-GR"/>
              <a:t>Kλικ για επεξεργασία των στυλ του υποδείγματος</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bwMode="auto">
        <a:xfrm>
          <a:off x="0" y="0"/>
          <a:ext cx="0" cy="0"/>
          <a:chOff x="0" y="0"/>
          <a:chExt cx="0" cy="0"/>
        </a:xfrm>
      </p:grpSpPr>
      <p:sp>
        <p:nvSpPr>
          <p:cNvPr id="8" name="Ορθογώνιο 7"/>
          <p:cNvSpPr/>
          <p:nvPr/>
        </p:nvSpPr>
        <p:spPr bwMode="auto">
          <a:xfrm>
            <a:off x="7" y="9715500"/>
            <a:ext cx="17945201" cy="5715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algn="ctr">
              <a:defRPr/>
            </a:pPr>
            <a:endParaRPr lang="el-GR" sz="2700"/>
          </a:p>
        </p:txBody>
      </p:sp>
      <p:sp>
        <p:nvSpPr>
          <p:cNvPr id="9" name="Ορθογώνιο 8"/>
          <p:cNvSpPr/>
          <p:nvPr/>
        </p:nvSpPr>
        <p:spPr bwMode="auto">
          <a:xfrm>
            <a:off x="17945207" y="9715500"/>
            <a:ext cx="342802" cy="5715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algn="ctr">
              <a:defRPr/>
            </a:pPr>
            <a:endParaRPr lang="el-GR" sz="2700"/>
          </a:p>
        </p:txBody>
      </p:sp>
      <p:sp>
        <p:nvSpPr>
          <p:cNvPr id="7" name="Ορθογώνιο 6"/>
          <p:cNvSpPr/>
          <p:nvPr/>
        </p:nvSpPr>
        <p:spPr bwMode="auto">
          <a:xfrm>
            <a:off x="5" y="0"/>
            <a:ext cx="18288000" cy="97155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49" tIns="91423" rIns="182849" bIns="91423" rtlCol="0" anchor="ctr"/>
          <a:lstStyle/>
          <a:p>
            <a:pPr lvl="0" algn="ctr">
              <a:defRPr/>
            </a:pPr>
            <a:endParaRPr lang="el-GR" sz="2700"/>
          </a:p>
        </p:txBody>
      </p:sp>
      <p:sp>
        <p:nvSpPr>
          <p:cNvPr id="10" name="Στρογγύλεμα μίας γωνίας ορθογωνίου 9"/>
          <p:cNvSpPr/>
          <p:nvPr/>
        </p:nvSpPr>
        <p:spPr bwMode="auto">
          <a:xfrm>
            <a:off x="10" y="342907"/>
            <a:ext cx="17947490" cy="9372602"/>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sz="2700"/>
          </a:p>
        </p:txBody>
      </p:sp>
      <p:sp>
        <p:nvSpPr>
          <p:cNvPr id="2" name="Σύμβολο κράτησης θέσης τίτλου 1"/>
          <p:cNvSpPr>
            <a:spLocks noGrp="1"/>
          </p:cNvSpPr>
          <p:nvPr>
            <p:ph type="title"/>
          </p:nvPr>
        </p:nvSpPr>
        <p:spPr bwMode="auto">
          <a:xfrm>
            <a:off x="1941227" y="845345"/>
            <a:ext cx="14405555" cy="1783559"/>
          </a:xfrm>
          <a:prstGeom prst="rect">
            <a:avLst/>
          </a:prstGeom>
        </p:spPr>
        <p:txBody>
          <a:bodyPr vert="horz" lIns="91440" tIns="45720" rIns="91440" bIns="45720" rtlCol="0" anchor="b">
            <a:normAutofit/>
          </a:bodyPr>
          <a:lstStyle/>
          <a:p>
            <a:pPr>
              <a:defRPr/>
            </a:pPr>
            <a:r>
              <a:rPr lang="el-GR"/>
              <a:t>Κάντε κλικ για να επεξεργαστείτε το στυλ υποδείγματος τίτλου</a:t>
            </a:r>
            <a:endParaRPr/>
          </a:p>
        </p:txBody>
      </p:sp>
      <p:sp>
        <p:nvSpPr>
          <p:cNvPr id="3" name="Σύμβολο κράτησης θέσης κειμένου 2"/>
          <p:cNvSpPr>
            <a:spLocks noGrp="1"/>
          </p:cNvSpPr>
          <p:nvPr>
            <p:ph type="body" idx="1"/>
          </p:nvPr>
        </p:nvSpPr>
        <p:spPr bwMode="auto">
          <a:xfrm>
            <a:off x="1941233" y="2971804"/>
            <a:ext cx="14405555" cy="6286502"/>
          </a:xfrm>
          <a:prstGeom prst="rect">
            <a:avLst/>
          </a:prstGeom>
        </p:spPr>
        <p:txBody>
          <a:bodyPr vert="horz" lIns="91440" tIns="45720" rIns="91440" bIns="45720" rtlCol="0">
            <a:normAutofit/>
          </a:bodyPr>
          <a:lstStyle/>
          <a:p>
            <a:pPr lvl="0">
              <a:defRPr/>
            </a:pPr>
            <a:r>
              <a:rPr lang="el-GR"/>
              <a:t>Κάντε κλικ για να επεξεργαστείτε τα στυλ υποδείγματος κειμένου</a:t>
            </a:r>
            <a:endParaRPr/>
          </a:p>
          <a:p>
            <a:pPr lvl="1">
              <a:defRPr/>
            </a:pPr>
            <a:r>
              <a:rPr lang="el-GR"/>
              <a:t>Δεύτερο επίπεδο</a:t>
            </a:r>
            <a:endParaRPr/>
          </a:p>
          <a:p>
            <a:pPr lvl="2">
              <a:defRPr/>
            </a:pPr>
            <a:r>
              <a:rPr lang="el-GR"/>
              <a:t>Τρίτο επίπεδο</a:t>
            </a:r>
            <a:endParaRPr/>
          </a:p>
          <a:p>
            <a:pPr lvl="3">
              <a:defRPr/>
            </a:pPr>
            <a:r>
              <a:rPr lang="el-GR"/>
              <a:t>Τέταρτο επίπεδο</a:t>
            </a:r>
            <a:endParaRPr/>
          </a:p>
          <a:p>
            <a:pPr lvl="4">
              <a:defRPr/>
            </a:pPr>
            <a:r>
              <a:rPr lang="el-GR"/>
              <a:t>Πέμπτο επίπεδο</a:t>
            </a:r>
            <a:endParaRPr/>
          </a:p>
        </p:txBody>
      </p:sp>
      <p:sp>
        <p:nvSpPr>
          <p:cNvPr id="4" name="Σύμβολο κράτησης θέσης ημερομηνίας 3"/>
          <p:cNvSpPr>
            <a:spLocks noGrp="1"/>
          </p:cNvSpPr>
          <p:nvPr>
            <p:ph type="dt" sz="half" idx="2"/>
          </p:nvPr>
        </p:nvSpPr>
        <p:spPr bwMode="auto">
          <a:xfrm>
            <a:off x="13374212" y="9372602"/>
            <a:ext cx="1637615" cy="228600"/>
          </a:xfrm>
          <a:prstGeom prst="rect">
            <a:avLst/>
          </a:prstGeom>
        </p:spPr>
        <p:txBody>
          <a:bodyPr vert="horz" lIns="91440" tIns="45720" rIns="91440" bIns="45720" rtlCol="0" anchor="ctr"/>
          <a:lstStyle>
            <a:lvl1pPr algn="r">
              <a:defRPr lang="el-GR" sz="1350">
                <a:solidFill>
                  <a:schemeClr val="tx1"/>
                </a:solidFill>
              </a:defRPr>
            </a:lvl1pPr>
          </a:lstStyle>
          <a:p>
            <a:pPr>
              <a:defRPr/>
            </a:pPr>
            <a:fld id="{8E36636D-D922-432D-A958-524484B5923D}" type="datetimeFigureOut">
              <a:rPr lang="el-GR"/>
              <a:t>21/10/2025</a:t>
            </a:fld>
            <a:endParaRPr lang="el-GR"/>
          </a:p>
        </p:txBody>
      </p:sp>
      <p:sp>
        <p:nvSpPr>
          <p:cNvPr id="5" name="Σύμβολο κράτησης θέσης υποσέλιδου 4"/>
          <p:cNvSpPr>
            <a:spLocks noGrp="1"/>
          </p:cNvSpPr>
          <p:nvPr>
            <p:ph type="ftr" sz="quarter" idx="3"/>
          </p:nvPr>
        </p:nvSpPr>
        <p:spPr bwMode="auto">
          <a:xfrm>
            <a:off x="1941233" y="9372602"/>
            <a:ext cx="11204316" cy="228600"/>
          </a:xfrm>
          <a:prstGeom prst="rect">
            <a:avLst/>
          </a:prstGeom>
        </p:spPr>
        <p:txBody>
          <a:bodyPr vert="horz" lIns="91440" tIns="45720" rIns="91440" bIns="45720" rtlCol="0" anchor="ctr"/>
          <a:lstStyle>
            <a:lvl1pPr algn="l">
              <a:defRPr lang="el-GR" sz="1350">
                <a:solidFill>
                  <a:schemeClr val="tx1"/>
                </a:solidFill>
              </a:defRPr>
            </a:lvl1pPr>
          </a:lstStyle>
          <a:p>
            <a:pPr>
              <a:defRPr/>
            </a:pPr>
            <a:endParaRPr lang="el-GR"/>
          </a:p>
        </p:txBody>
      </p:sp>
      <p:sp>
        <p:nvSpPr>
          <p:cNvPr id="6" name="Σύμβολο κράτησης θέσης αριθμού διαφάνειας 5"/>
          <p:cNvSpPr>
            <a:spLocks noGrp="1"/>
          </p:cNvSpPr>
          <p:nvPr>
            <p:ph type="sldNum" sz="quarter" idx="4"/>
          </p:nvPr>
        </p:nvSpPr>
        <p:spPr bwMode="auto">
          <a:xfrm>
            <a:off x="15203483" y="9372602"/>
            <a:ext cx="1143300" cy="228600"/>
          </a:xfrm>
          <a:prstGeom prst="rect">
            <a:avLst/>
          </a:prstGeom>
        </p:spPr>
        <p:txBody>
          <a:bodyPr vert="horz" lIns="91440" tIns="45720" rIns="91440" bIns="45720" rtlCol="0" anchor="ctr"/>
          <a:lstStyle>
            <a:lvl1pPr algn="r">
              <a:defRPr lang="el-GR" sz="1350">
                <a:solidFill>
                  <a:schemeClr val="tx1"/>
                </a:solidFill>
              </a:defRPr>
            </a:lvl1pPr>
          </a:lstStyle>
          <a:p>
            <a:pPr>
              <a:defRPr/>
            </a:pPr>
            <a:fld id="{DF28FB93-0A08-4E7D-8E63-9EFA29F1E093}" type="slidenum">
              <a:r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1371528">
        <a:lnSpc>
          <a:spcPct val="90000"/>
        </a:lnSpc>
        <a:spcBef>
          <a:spcPts val="0"/>
        </a:spcBef>
        <a:buNone/>
        <a:defRPr lang="el-GR" sz="6000" b="0">
          <a:solidFill>
            <a:schemeClr val="tx1"/>
          </a:solidFill>
          <a:latin typeface="+mj-lt"/>
          <a:ea typeface="+mj-ea"/>
          <a:cs typeface="+mj-cs"/>
        </a:defRPr>
      </a:lvl1pPr>
      <a:lvl2pPr>
        <a:defRPr lang="el-GR">
          <a:solidFill>
            <a:schemeClr val="tx2"/>
          </a:solidFill>
        </a:defRPr>
      </a:lvl2pPr>
      <a:lvl3pPr>
        <a:defRPr lang="el-GR">
          <a:solidFill>
            <a:schemeClr val="tx2"/>
          </a:solidFill>
        </a:defRPr>
      </a:lvl3pPr>
      <a:lvl4pPr>
        <a:defRPr lang="el-GR">
          <a:solidFill>
            <a:schemeClr val="tx2"/>
          </a:solidFill>
        </a:defRPr>
      </a:lvl4pPr>
      <a:lvl5pPr>
        <a:defRPr lang="el-GR">
          <a:solidFill>
            <a:schemeClr val="tx2"/>
          </a:solidFill>
        </a:defRPr>
      </a:lvl5pPr>
      <a:lvl6pPr>
        <a:defRPr lang="el-GR">
          <a:solidFill>
            <a:schemeClr val="tx2"/>
          </a:solidFill>
        </a:defRPr>
      </a:lvl6pPr>
      <a:lvl7pPr>
        <a:defRPr lang="el-GR">
          <a:solidFill>
            <a:schemeClr val="tx2"/>
          </a:solidFill>
        </a:defRPr>
      </a:lvl7pPr>
      <a:lvl8pPr>
        <a:defRPr lang="el-GR">
          <a:solidFill>
            <a:schemeClr val="tx2"/>
          </a:solidFill>
        </a:defRPr>
      </a:lvl8pPr>
      <a:lvl9pPr>
        <a:defRPr lang="el-GR">
          <a:solidFill>
            <a:schemeClr val="tx2"/>
          </a:solidFill>
        </a:defRPr>
      </a:lvl9pPr>
    </p:titleStyle>
    <p:bodyStyle>
      <a:lvl1pPr marL="342884" indent="-342884" algn="l" defTabSz="1371528">
        <a:lnSpc>
          <a:spcPct val="90000"/>
        </a:lnSpc>
        <a:spcBef>
          <a:spcPts val="2700"/>
        </a:spcBef>
        <a:buSzPct val="90000"/>
        <a:buFont typeface="Arial"/>
        <a:buChar char="•"/>
        <a:defRPr lang="el-GR" sz="3600">
          <a:solidFill>
            <a:schemeClr val="tx1"/>
          </a:solidFill>
          <a:latin typeface="+mn-lt"/>
          <a:ea typeface="+mn-ea"/>
          <a:cs typeface="+mn-cs"/>
        </a:defRPr>
      </a:lvl1pPr>
      <a:lvl2pPr marL="685766" indent="-342884" algn="l" defTabSz="1371528">
        <a:lnSpc>
          <a:spcPct val="90000"/>
        </a:lnSpc>
        <a:spcBef>
          <a:spcPts val="900"/>
        </a:spcBef>
        <a:buSzPct val="90000"/>
        <a:buFont typeface="Arial"/>
        <a:buChar char="•"/>
        <a:defRPr lang="el-GR" sz="3000">
          <a:solidFill>
            <a:schemeClr val="tx1"/>
          </a:solidFill>
          <a:latin typeface="+mn-lt"/>
          <a:ea typeface="+mn-ea"/>
          <a:cs typeface="+mn-cs"/>
        </a:defRPr>
      </a:lvl2pPr>
      <a:lvl3pPr marL="1028649" indent="-342884" algn="l" defTabSz="1371528">
        <a:lnSpc>
          <a:spcPct val="90000"/>
        </a:lnSpc>
        <a:spcBef>
          <a:spcPts val="900"/>
        </a:spcBef>
        <a:buSzPct val="90000"/>
        <a:buFont typeface="Arial"/>
        <a:buChar char="•"/>
        <a:defRPr lang="el-GR" sz="2700">
          <a:solidFill>
            <a:schemeClr val="tx1"/>
          </a:solidFill>
          <a:latin typeface="+mn-lt"/>
          <a:ea typeface="+mn-ea"/>
          <a:cs typeface="+mn-cs"/>
        </a:defRPr>
      </a:lvl3pPr>
      <a:lvl4pPr marL="1371528" indent="-342884" algn="l" defTabSz="1371528">
        <a:lnSpc>
          <a:spcPct val="90000"/>
        </a:lnSpc>
        <a:spcBef>
          <a:spcPts val="900"/>
        </a:spcBef>
        <a:buSzPct val="90000"/>
        <a:buFont typeface="Arial"/>
        <a:buChar char="•"/>
        <a:defRPr lang="el-GR" sz="2400">
          <a:solidFill>
            <a:schemeClr val="tx1"/>
          </a:solidFill>
          <a:latin typeface="+mn-lt"/>
          <a:ea typeface="+mn-ea"/>
          <a:cs typeface="+mn-cs"/>
        </a:defRPr>
      </a:lvl4pPr>
      <a:lvl5pPr marL="1714409" indent="-342884" algn="l" defTabSz="1371528">
        <a:lnSpc>
          <a:spcPct val="90000"/>
        </a:lnSpc>
        <a:spcBef>
          <a:spcPts val="900"/>
        </a:spcBef>
        <a:buSzPct val="90000"/>
        <a:buFont typeface="Arial"/>
        <a:buChar char="•"/>
        <a:defRPr lang="el-GR" sz="2400">
          <a:solidFill>
            <a:schemeClr val="tx1"/>
          </a:solidFill>
          <a:latin typeface="+mn-lt"/>
          <a:ea typeface="+mn-ea"/>
          <a:cs typeface="+mn-cs"/>
        </a:defRPr>
      </a:lvl5pPr>
      <a:lvl6pPr marL="2057292" indent="-342884" algn="l" defTabSz="1371528">
        <a:lnSpc>
          <a:spcPct val="90000"/>
        </a:lnSpc>
        <a:spcBef>
          <a:spcPts val="900"/>
        </a:spcBef>
        <a:buSzPct val="90000"/>
        <a:buFont typeface="Arial"/>
        <a:buChar char="•"/>
        <a:defRPr lang="el-GR" sz="2400">
          <a:solidFill>
            <a:schemeClr val="tx1"/>
          </a:solidFill>
          <a:latin typeface="+mn-lt"/>
          <a:ea typeface="+mn-ea"/>
          <a:cs typeface="+mn-cs"/>
        </a:defRPr>
      </a:lvl6pPr>
      <a:lvl7pPr marL="2400176" indent="-342884" algn="l" defTabSz="1371528">
        <a:lnSpc>
          <a:spcPct val="90000"/>
        </a:lnSpc>
        <a:spcBef>
          <a:spcPts val="900"/>
        </a:spcBef>
        <a:buSzPct val="90000"/>
        <a:buFont typeface="Arial"/>
        <a:buChar char="•"/>
        <a:defRPr lang="el-GR" sz="2400">
          <a:solidFill>
            <a:schemeClr val="tx1"/>
          </a:solidFill>
          <a:latin typeface="+mn-lt"/>
          <a:ea typeface="+mn-ea"/>
          <a:cs typeface="+mn-cs"/>
        </a:defRPr>
      </a:lvl7pPr>
      <a:lvl8pPr marL="2743058" indent="-342884" algn="l" defTabSz="1371528">
        <a:lnSpc>
          <a:spcPct val="90000"/>
        </a:lnSpc>
        <a:spcBef>
          <a:spcPts val="900"/>
        </a:spcBef>
        <a:buSzPct val="90000"/>
        <a:buFont typeface="Arial"/>
        <a:buChar char="•"/>
        <a:defRPr lang="el-GR" sz="2400">
          <a:solidFill>
            <a:schemeClr val="tx1"/>
          </a:solidFill>
          <a:latin typeface="+mn-lt"/>
          <a:ea typeface="+mn-ea"/>
          <a:cs typeface="+mn-cs"/>
        </a:defRPr>
      </a:lvl8pPr>
      <a:lvl9pPr marL="3085941" indent="-342884" algn="l" defTabSz="1371528">
        <a:lnSpc>
          <a:spcPct val="90000"/>
        </a:lnSpc>
        <a:spcBef>
          <a:spcPts val="900"/>
        </a:spcBef>
        <a:buSzPct val="90000"/>
        <a:buFont typeface="Arial"/>
        <a:buChar char="•"/>
        <a:defRPr lang="el-GR" sz="2400">
          <a:solidFill>
            <a:schemeClr val="tx1"/>
          </a:solidFill>
          <a:latin typeface="+mn-lt"/>
          <a:ea typeface="+mn-ea"/>
          <a:cs typeface="+mn-cs"/>
        </a:defRPr>
      </a:lvl9pPr>
    </p:bodyStyle>
    <p:otherStyle>
      <a:defPPr>
        <a:defRPr lang="el-GR"/>
      </a:defPPr>
      <a:lvl1pPr marL="0" algn="l" defTabSz="1371528">
        <a:defRPr lang="el-GR" sz="2700">
          <a:solidFill>
            <a:schemeClr val="tx1"/>
          </a:solidFill>
          <a:latin typeface="+mn-lt"/>
          <a:ea typeface="+mn-ea"/>
          <a:cs typeface="+mn-cs"/>
        </a:defRPr>
      </a:lvl1pPr>
      <a:lvl2pPr marL="685766" algn="l" defTabSz="1371528">
        <a:defRPr lang="el-GR" sz="2700">
          <a:solidFill>
            <a:schemeClr val="tx1"/>
          </a:solidFill>
          <a:latin typeface="+mn-lt"/>
          <a:ea typeface="+mn-ea"/>
          <a:cs typeface="+mn-cs"/>
        </a:defRPr>
      </a:lvl2pPr>
      <a:lvl3pPr marL="1371528" algn="l" defTabSz="1371528">
        <a:defRPr lang="el-GR" sz="2700">
          <a:solidFill>
            <a:schemeClr val="tx1"/>
          </a:solidFill>
          <a:latin typeface="+mn-lt"/>
          <a:ea typeface="+mn-ea"/>
          <a:cs typeface="+mn-cs"/>
        </a:defRPr>
      </a:lvl3pPr>
      <a:lvl4pPr marL="2057292" algn="l" defTabSz="1371528">
        <a:defRPr lang="el-GR" sz="2700">
          <a:solidFill>
            <a:schemeClr val="tx1"/>
          </a:solidFill>
          <a:latin typeface="+mn-lt"/>
          <a:ea typeface="+mn-ea"/>
          <a:cs typeface="+mn-cs"/>
        </a:defRPr>
      </a:lvl4pPr>
      <a:lvl5pPr marL="2743058" algn="l" defTabSz="1371528">
        <a:defRPr lang="el-GR" sz="2700">
          <a:solidFill>
            <a:schemeClr val="tx1"/>
          </a:solidFill>
          <a:latin typeface="+mn-lt"/>
          <a:ea typeface="+mn-ea"/>
          <a:cs typeface="+mn-cs"/>
        </a:defRPr>
      </a:lvl5pPr>
      <a:lvl6pPr marL="3428822" algn="l" defTabSz="1371528">
        <a:defRPr lang="el-GR" sz="2700">
          <a:solidFill>
            <a:schemeClr val="tx1"/>
          </a:solidFill>
          <a:latin typeface="+mn-lt"/>
          <a:ea typeface="+mn-ea"/>
          <a:cs typeface="+mn-cs"/>
        </a:defRPr>
      </a:lvl6pPr>
      <a:lvl7pPr marL="4114586" algn="l" defTabSz="1371528">
        <a:defRPr lang="el-GR" sz="2700">
          <a:solidFill>
            <a:schemeClr val="tx1"/>
          </a:solidFill>
          <a:latin typeface="+mn-lt"/>
          <a:ea typeface="+mn-ea"/>
          <a:cs typeface="+mn-cs"/>
        </a:defRPr>
      </a:lvl7pPr>
      <a:lvl8pPr marL="4800350" algn="l" defTabSz="1371528">
        <a:defRPr lang="el-GR" sz="2700">
          <a:solidFill>
            <a:schemeClr val="tx1"/>
          </a:solidFill>
          <a:latin typeface="+mn-lt"/>
          <a:ea typeface="+mn-ea"/>
          <a:cs typeface="+mn-cs"/>
        </a:defRPr>
      </a:lvl8pPr>
      <a:lvl9pPr marL="5486115" algn="l" defTabSz="1371528">
        <a:defRPr lang="el-GR" sz="27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2.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slide" Target="slide20.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Τίτλος 1"/>
          <p:cNvSpPr>
            <a:spLocks noGrp="1"/>
          </p:cNvSpPr>
          <p:nvPr>
            <p:ph type="ctrTitle"/>
          </p:nvPr>
        </p:nvSpPr>
        <p:spPr bwMode="auto">
          <a:xfrm>
            <a:off x="588785" y="1599290"/>
            <a:ext cx="6392360" cy="5435466"/>
          </a:xfrm>
        </p:spPr>
        <p:txBody>
          <a:bodyPr>
            <a:noAutofit/>
          </a:bodyPr>
          <a:lstStyle/>
          <a:p>
            <a:pPr algn="l">
              <a:lnSpc>
                <a:spcPct val="110000"/>
              </a:lnSpc>
              <a:defRPr/>
            </a:pPr>
            <a:r>
              <a:rPr lang="el-GR" sz="5400" dirty="0">
                <a:latin typeface="Aptos Light"/>
                <a:ea typeface="Tahoma"/>
                <a:cs typeface="Calibri"/>
              </a:rPr>
              <a:t>Ολιστικό Σχέδιο Διαχείρισης Αστικών Απορριμμάτων με έμφαση στην </a:t>
            </a:r>
            <a:r>
              <a:rPr lang="el-GR" sz="5400" b="1" dirty="0">
                <a:latin typeface="Aptos Light"/>
                <a:ea typeface="Tahoma"/>
                <a:cs typeface="Calibri"/>
              </a:rPr>
              <a:t>Ανακύκλωση</a:t>
            </a:r>
            <a:r>
              <a:rPr lang="el-GR" sz="5400" dirty="0">
                <a:latin typeface="Aptos Light"/>
                <a:ea typeface="Tahoma"/>
                <a:cs typeface="Calibri"/>
              </a:rPr>
              <a:t> στους Δήμους της Αττικής </a:t>
            </a:r>
            <a:endParaRPr dirty="0"/>
          </a:p>
        </p:txBody>
      </p:sp>
      <p:sp>
        <p:nvSpPr>
          <p:cNvPr id="3" name="Υπότιτλος 2"/>
          <p:cNvSpPr>
            <a:spLocks noGrp="1"/>
          </p:cNvSpPr>
          <p:nvPr>
            <p:ph type="subTitle" idx="1"/>
          </p:nvPr>
        </p:nvSpPr>
        <p:spPr bwMode="auto">
          <a:xfrm>
            <a:off x="11825355" y="9285518"/>
            <a:ext cx="6392360" cy="1001481"/>
          </a:xfrm>
        </p:spPr>
        <p:txBody>
          <a:bodyPr anchor="ctr" anchorCtr="0">
            <a:noAutofit/>
          </a:bodyPr>
          <a:lstStyle/>
          <a:p>
            <a:pPr algn="r">
              <a:lnSpc>
                <a:spcPct val="100000"/>
              </a:lnSpc>
              <a:defRPr/>
            </a:pPr>
            <a:r>
              <a:rPr lang="el-GR" sz="3300">
                <a:solidFill>
                  <a:srgbClr val="002060"/>
                </a:solidFill>
                <a:latin typeface="Calibri"/>
                <a:ea typeface="Tahoma"/>
                <a:cs typeface="Calibri"/>
              </a:rPr>
              <a:t>Σεπτέμβριος  2025</a:t>
            </a:r>
            <a:endParaRPr lang="en-US" sz="3300">
              <a:solidFill>
                <a:srgbClr val="002060"/>
              </a:solidFill>
              <a:latin typeface="Calibri"/>
              <a:ea typeface="Tahoma"/>
              <a:cs typeface="Calibri"/>
            </a:endParaRPr>
          </a:p>
        </p:txBody>
      </p:sp>
      <p:pic>
        <p:nvPicPr>
          <p:cNvPr id="12" name="Θέση εικόνας 11"/>
          <p:cNvPicPr>
            <a:picLocks noGrp="1" noChangeAspect="1"/>
          </p:cNvPicPr>
          <p:nvPr>
            <p:ph type="pic" sz="quarter" idx="13"/>
          </p:nvPr>
        </p:nvPicPr>
        <p:blipFill>
          <a:blip r:embed="rId3"/>
          <a:srcRect l="14391" r="14391"/>
          <a:stretch/>
        </p:blipFill>
        <p:spPr bwMode="auto">
          <a:xfrm>
            <a:off x="8370277" y="501163"/>
            <a:ext cx="9328938" cy="8186547"/>
          </a:xfrm>
        </p:spPr>
      </p:pic>
      <p:sp>
        <p:nvSpPr>
          <p:cNvPr id="4" name="Τίτλος 1"/>
          <p:cNvSpPr txBox="1"/>
          <p:nvPr/>
        </p:nvSpPr>
        <p:spPr bwMode="auto">
          <a:xfrm>
            <a:off x="492443" y="7467600"/>
            <a:ext cx="7183268" cy="1049493"/>
          </a:xfrm>
          <a:prstGeom prst="rect">
            <a:avLst/>
          </a:prstGeom>
          <a:noFill/>
          <a:ln>
            <a:noFill/>
          </a:ln>
        </p:spPr>
        <p:txBody>
          <a:bodyPr spcFirstLastPara="1" wrap="square" lIns="91425" tIns="45700" rIns="91425" bIns="45700" anchor="ctr" anchorCtr="0">
            <a:noAutofit/>
          </a:bodyPr>
          <a:lstStyle>
            <a:defPPr marR="0" lvl="0" algn="l">
              <a:lnSpc>
                <a:spcPct val="100000"/>
              </a:lnSpc>
              <a:spcBef>
                <a:spcPts val="0"/>
              </a:spcBef>
              <a:spcAft>
                <a:spcPts val="0"/>
              </a:spcAft>
            </a:defPPr>
            <a:lvl1pPr marR="0" lvl="0" algn="ctr">
              <a:lnSpc>
                <a:spcPct val="80000"/>
              </a:lnSpc>
              <a:spcBef>
                <a:spcPts val="0"/>
              </a:spcBef>
              <a:spcAft>
                <a:spcPts val="0"/>
              </a:spcAft>
              <a:buClr>
                <a:schemeClr val="dk1"/>
              </a:buClr>
              <a:buSzPts val="4400"/>
              <a:buFont typeface="Calibri"/>
              <a:buNone/>
              <a:defRPr lang="el-GR" sz="9000" b="0" i="0" u="none" strike="noStrike" cap="none">
                <a:solidFill>
                  <a:schemeClr val="bg1"/>
                </a:solidFill>
                <a:latin typeface="Calibri"/>
                <a:ea typeface="Calibri"/>
                <a:cs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9pPr>
          </a:lstStyle>
          <a:p>
            <a:pPr algn="r">
              <a:lnSpc>
                <a:spcPct val="110000"/>
              </a:lnSpc>
              <a:defRPr/>
            </a:pPr>
            <a:r>
              <a:rPr lang="el-GR" sz="4000" dirty="0">
                <a:solidFill>
                  <a:schemeClr val="bg2"/>
                </a:solidFill>
                <a:latin typeface="Aptos Light"/>
                <a:ea typeface="Tahoma"/>
                <a:cs typeface="Calibri"/>
              </a:rPr>
              <a:t>Θανάσης </a:t>
            </a:r>
            <a:r>
              <a:rPr lang="el-GR" sz="4000" dirty="0" err="1">
                <a:solidFill>
                  <a:schemeClr val="bg2"/>
                </a:solidFill>
                <a:latin typeface="Aptos Light"/>
                <a:ea typeface="Tahoma"/>
                <a:cs typeface="Calibri"/>
              </a:rPr>
              <a:t>Μπουρτσάλας</a:t>
            </a:r>
            <a:endParaRPr dirty="0"/>
          </a:p>
        </p:txBody>
      </p:sp>
      <p:pic>
        <p:nvPicPr>
          <p:cNvPr id="5" name="Εικόνα 4">
            <a:extLst>
              <a:ext uri="{FF2B5EF4-FFF2-40B4-BE49-F238E27FC236}">
                <a16:creationId xmlns:a16="http://schemas.microsoft.com/office/drawing/2014/main" id="{AA72EB1C-3D20-65D8-6B3C-47A6A0397F42}"/>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200000"/>
                    </a14:imgEffect>
                    <a14:imgEffect>
                      <a14:brightnessContrast bright="-20000" contrast="-20000"/>
                    </a14:imgEffect>
                  </a14:imgLayer>
                </a14:imgProps>
              </a:ext>
            </a:extLst>
          </a:blip>
          <a:stretch>
            <a:fillRect/>
          </a:stretch>
        </p:blipFill>
        <p:spPr>
          <a:xfrm>
            <a:off x="5537744" y="8552264"/>
            <a:ext cx="2225892" cy="73939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45" name="Google Shape;145;p5"/>
          <p:cNvGrpSpPr/>
          <p:nvPr/>
        </p:nvGrpSpPr>
        <p:grpSpPr bwMode="auto">
          <a:xfrm>
            <a:off x="9865925" y="312848"/>
            <a:ext cx="7475956" cy="9661303"/>
            <a:chOff x="0" y="0"/>
            <a:chExt cx="1968976" cy="3091983"/>
          </a:xfrm>
        </p:grpSpPr>
        <p:sp>
          <p:nvSpPr>
            <p:cNvPr id="146" name="Google Shape;146;p5"/>
            <p:cNvSpPr/>
            <p:nvPr/>
          </p:nvSpPr>
          <p:spPr bwMode="auto">
            <a:xfrm>
              <a:off x="0" y="0"/>
              <a:ext cx="1570361" cy="3091983"/>
            </a:xfrm>
            <a:custGeom>
              <a:avLst/>
              <a:gdLst/>
              <a:ahLst/>
              <a:cxnLst/>
              <a:rect l="l" t="t" r="r" b="b"/>
              <a:pathLst>
                <a:path w="1570361" h="3091983" extrusionOk="0">
                  <a:moveTo>
                    <a:pt x="0" y="0"/>
                  </a:moveTo>
                  <a:lnTo>
                    <a:pt x="1570361" y="0"/>
                  </a:lnTo>
                  <a:lnTo>
                    <a:pt x="1570361" y="3091983"/>
                  </a:lnTo>
                  <a:lnTo>
                    <a:pt x="0" y="3091983"/>
                  </a:lnTo>
                  <a:close/>
                </a:path>
              </a:pathLst>
            </a:custGeom>
            <a:solidFill>
              <a:srgbClr val="004AAD"/>
            </a:solidFill>
            <a:ln>
              <a:noFill/>
            </a:ln>
          </p:spPr>
          <p:txBody>
            <a:bodyPr/>
            <a:lstStyle/>
            <a:p>
              <a:pPr>
                <a:defRPr/>
              </a:pPr>
              <a:endParaRPr lang="el-GR"/>
            </a:p>
          </p:txBody>
        </p:sp>
        <p:sp>
          <p:nvSpPr>
            <p:cNvPr id="147" name="Google Shape;147;p5"/>
            <p:cNvSpPr txBox="1"/>
            <p:nvPr/>
          </p:nvSpPr>
          <p:spPr bwMode="auto">
            <a:xfrm>
              <a:off x="0" y="108413"/>
              <a:ext cx="1968976" cy="2983570"/>
            </a:xfrm>
            <a:prstGeom prst="rect">
              <a:avLst/>
            </a:prstGeom>
            <a:noFill/>
            <a:ln>
              <a:noFill/>
            </a:ln>
          </p:spPr>
          <p:txBody>
            <a:bodyPr spcFirstLastPara="1" wrap="square" lIns="50800" tIns="50800" rIns="50800" bIns="50800" anchor="ctr" anchorCtr="0">
              <a:noAutofit/>
            </a:bodyPr>
            <a:lstStyle/>
            <a:p>
              <a:pPr marL="409157" marR="0" lvl="1" indent="-90276">
                <a:lnSpc>
                  <a:spcPct val="147388"/>
                </a:lnSpc>
                <a:spcBef>
                  <a:spcPts val="0"/>
                </a:spcBef>
                <a:spcAft>
                  <a:spcPts val="0"/>
                </a:spcAft>
                <a:buClr>
                  <a:schemeClr val="dk1"/>
                </a:buClr>
                <a:buSzPts val="1800"/>
                <a:buFont typeface="Arial"/>
                <a:buNone/>
                <a:defRPr/>
              </a:pPr>
              <a:endParaRPr sz="1800" b="0" i="0" u="none" strike="noStrike" cap="none" dirty="0">
                <a:solidFill>
                  <a:schemeClr val="dk1"/>
                </a:solidFill>
                <a:latin typeface="Calibri"/>
                <a:ea typeface="Calibri"/>
                <a:cs typeface="Calibri"/>
              </a:endParaRPr>
            </a:p>
          </p:txBody>
        </p:sp>
      </p:grpSp>
      <p:sp>
        <p:nvSpPr>
          <p:cNvPr id="149" name="Google Shape;149;p5"/>
          <p:cNvSpPr/>
          <p:nvPr/>
        </p:nvSpPr>
        <p:spPr bwMode="auto">
          <a:xfrm>
            <a:off x="8626812" y="535526"/>
            <a:ext cx="1622464" cy="1622464"/>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alpha val="50000"/>
            </a:schemeClr>
          </a:solidFill>
          <a:ln>
            <a:noFill/>
          </a:ln>
        </p:spPr>
        <p:style>
          <a:lnRef idx="0">
            <a:srgbClr val="000000"/>
          </a:lnRef>
          <a:fillRef idx="0">
            <a:srgbClr val="000000"/>
          </a:fillRef>
          <a:effectRef idx="0">
            <a:srgbClr val="000000"/>
          </a:effectRef>
          <a:fontRef idx="minor">
            <a:schemeClr val="lt1"/>
          </a:fontRef>
        </p:style>
        <p:txBody>
          <a:bodyPr spcFirstLastPara="1" wrap="square" lIns="91425" tIns="91425" rIns="91425" bIns="91425"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el-GR" sz="4400" b="1" i="0" u="none" strike="noStrike" cap="none">
                <a:solidFill>
                  <a:srgbClr val="000000"/>
                </a:solidFill>
                <a:latin typeface="Aptos Light"/>
                <a:ea typeface="Arial"/>
                <a:cs typeface="Arial"/>
              </a:rPr>
              <a:t>1</a:t>
            </a:r>
            <a:endParaRPr sz="4400" b="1" i="0" u="none" strike="noStrike" cap="none">
              <a:solidFill>
                <a:srgbClr val="000000"/>
              </a:solidFill>
              <a:latin typeface="Aptos Light"/>
              <a:ea typeface="Arial"/>
              <a:cs typeface="Arial"/>
            </a:endParaRPr>
          </a:p>
        </p:txBody>
      </p:sp>
      <p:sp>
        <p:nvSpPr>
          <p:cNvPr id="151" name="Google Shape;151;p5"/>
          <p:cNvSpPr txBox="1"/>
          <p:nvPr/>
        </p:nvSpPr>
        <p:spPr bwMode="auto">
          <a:xfrm>
            <a:off x="10480974" y="829694"/>
            <a:ext cx="5425630" cy="1034129"/>
          </a:xfrm>
          <a:prstGeom prst="rect">
            <a:avLst/>
          </a:prstGeom>
          <a:noFill/>
          <a:ln>
            <a:noFill/>
          </a:ln>
        </p:spPr>
        <p:txBody>
          <a:bodyPr spcFirstLastPara="1" wrap="square" lIns="0" tIns="0" rIns="0" bIns="0" anchor="t" anchorCtr="0">
            <a:spAutoFit/>
          </a:bodyPr>
          <a:lstStyle/>
          <a:p>
            <a:pPr marL="0" marR="0" lvl="0" indent="0">
              <a:lnSpc>
                <a:spcPct val="140029"/>
              </a:lnSpc>
              <a:spcBef>
                <a:spcPts val="0"/>
              </a:spcBef>
              <a:spcAft>
                <a:spcPts val="0"/>
              </a:spcAft>
              <a:buClr>
                <a:srgbClr val="000000"/>
              </a:buClr>
              <a:buSzPts val="2051"/>
              <a:buFont typeface="Arial"/>
              <a:buNone/>
              <a:defRPr/>
            </a:pPr>
            <a:r>
              <a:rPr lang="el-GR" sz="2400" b="0" i="0" u="none" strike="noStrike" cap="none" dirty="0">
                <a:solidFill>
                  <a:srgbClr val="FFFFFF"/>
                </a:solidFill>
                <a:latin typeface="Aptos"/>
                <a:ea typeface="Poppins"/>
                <a:cs typeface="Poppins"/>
              </a:rPr>
              <a:t>ΥΠΟΔΟΜΕΣ ΔΙΑΧΕΙΡΙΣΗΣ ΑΣΑ </a:t>
            </a:r>
            <a:endParaRPr lang="el-GR" sz="2400" b="0" i="0" u="none" strike="noStrike" cap="none" dirty="0">
              <a:solidFill>
                <a:srgbClr val="000000"/>
              </a:solidFill>
              <a:latin typeface="Aptos"/>
            </a:endParaRPr>
          </a:p>
          <a:p>
            <a:pPr marL="0" marR="0" lvl="0" indent="0">
              <a:lnSpc>
                <a:spcPct val="140034"/>
              </a:lnSpc>
              <a:spcBef>
                <a:spcPts val="0"/>
              </a:spcBef>
              <a:spcAft>
                <a:spcPts val="0"/>
              </a:spcAft>
              <a:buClr>
                <a:srgbClr val="000000"/>
              </a:buClr>
              <a:buSzPts val="1751"/>
              <a:buFont typeface="Arial"/>
              <a:buNone/>
              <a:defRPr/>
            </a:pPr>
            <a:r>
              <a:rPr lang="el-GR" sz="2400" b="0" i="0" u="none" strike="noStrike" cap="none" dirty="0">
                <a:solidFill>
                  <a:srgbClr val="FFFFFF"/>
                </a:solidFill>
                <a:latin typeface="Aptos"/>
                <a:ea typeface="Poppins"/>
                <a:cs typeface="Poppins"/>
              </a:rPr>
              <a:t>25 ΣΜΑ, 4 ΚΔΑΥ, ΟΕΔΑ Δυτικής Αττικής</a:t>
            </a:r>
            <a:endParaRPr lang="el-GR" sz="2400" b="0" i="0" u="none" strike="noStrike" cap="none" dirty="0">
              <a:solidFill>
                <a:srgbClr val="000000"/>
              </a:solidFill>
              <a:latin typeface="Aptos"/>
            </a:endParaRPr>
          </a:p>
        </p:txBody>
      </p:sp>
      <p:sp>
        <p:nvSpPr>
          <p:cNvPr id="152" name="Google Shape;152;p5"/>
          <p:cNvSpPr txBox="1"/>
          <p:nvPr/>
        </p:nvSpPr>
        <p:spPr bwMode="auto">
          <a:xfrm>
            <a:off x="10480974" y="2218182"/>
            <a:ext cx="5022600" cy="7755969"/>
          </a:xfrm>
          <a:prstGeom prst="rect">
            <a:avLst/>
          </a:prstGeom>
          <a:noFill/>
          <a:ln>
            <a:noFill/>
          </a:ln>
        </p:spPr>
        <p:txBody>
          <a:bodyPr spcFirstLastPara="1" wrap="square" lIns="0" tIns="0" rIns="0" bIns="0" anchor="t" anchorCtr="0">
            <a:spAutoFit/>
          </a:bodyPr>
          <a:lstStyle/>
          <a:p>
            <a:pPr marL="0" marR="0" lvl="0" indent="0">
              <a:lnSpc>
                <a:spcPct val="140000"/>
              </a:lnSpc>
              <a:spcBef>
                <a:spcPts val="0"/>
              </a:spcBef>
              <a:spcAft>
                <a:spcPts val="0"/>
              </a:spcAft>
              <a:buClr>
                <a:srgbClr val="000000"/>
              </a:buClr>
              <a:buSzPts val="1995"/>
              <a:buFont typeface="Arial"/>
              <a:buNone/>
              <a:defRPr/>
            </a:pPr>
            <a:r>
              <a:rPr lang="el-GR" sz="2400" b="0" i="0" u="none" strike="noStrike" cap="none" dirty="0">
                <a:solidFill>
                  <a:srgbClr val="FFFFFF"/>
                </a:solidFill>
                <a:latin typeface="Aptos Display" panose="020B0004020202020204" pitchFamily="34" charset="0"/>
                <a:ea typeface="Poppins"/>
                <a:cs typeface="Poppins"/>
              </a:rPr>
              <a:t>ΣΥΓΚΕΝΤΡΩΤΙΚΑ ΣΤΟΙΧΕΙΑ ΥΦΙΣΤΑΜΕΝΟΥ ΕΞΟΠΛΙΣΜΟΥ</a:t>
            </a:r>
            <a:endParaRPr sz="2400" dirty="0">
              <a:latin typeface="Aptos Display" panose="020B0004020202020204" pitchFamily="34" charset="0"/>
            </a:endParaRPr>
          </a:p>
          <a:p>
            <a:pPr marL="0" marR="0" lvl="0" indent="0">
              <a:lnSpc>
                <a:spcPct val="140000"/>
              </a:lnSpc>
              <a:spcBef>
                <a:spcPts val="0"/>
              </a:spcBef>
              <a:spcAft>
                <a:spcPts val="0"/>
              </a:spcAft>
              <a:buClr>
                <a:srgbClr val="000000"/>
              </a:buClr>
              <a:buSzPts val="1895"/>
              <a:buFont typeface="Arial"/>
              <a:buNone/>
              <a:defRPr/>
            </a:pPr>
            <a:r>
              <a:rPr lang="el-GR" sz="2400" b="1" i="0" u="none" strike="noStrike" cap="none" dirty="0">
                <a:solidFill>
                  <a:srgbClr val="00B0F0"/>
                </a:solidFill>
                <a:latin typeface="Aptos Display" panose="020B0004020202020204" pitchFamily="34" charset="0"/>
                <a:ea typeface="Poppins"/>
                <a:cs typeface="Poppins"/>
              </a:rPr>
              <a:t>Βιοαπόβλητα</a:t>
            </a:r>
            <a:endParaRPr lang="el-GR" sz="2400" b="0" i="0" u="none" strike="noStrike" cap="none" dirty="0">
              <a:solidFill>
                <a:srgbClr val="00B0F0"/>
              </a:solidFill>
              <a:latin typeface="Aptos Display" panose="020B0004020202020204" pitchFamily="34" charset="0"/>
            </a:endParaRPr>
          </a:p>
          <a:p>
            <a:pPr marL="409157" marR="0" lvl="1" indent="-204578">
              <a:lnSpc>
                <a:spcPct val="140000"/>
              </a:lnSpc>
              <a:spcBef>
                <a:spcPts val="0"/>
              </a:spcBef>
              <a:spcAft>
                <a:spcPts val="0"/>
              </a:spcAft>
              <a:buClr>
                <a:srgbClr val="FFFFFF"/>
              </a:buClr>
              <a:buSzPts val="1895"/>
              <a:buFont typeface="Arial"/>
              <a:buChar char="•"/>
              <a:defRPr/>
            </a:pPr>
            <a:r>
              <a:rPr lang="el-GR" sz="2400" b="0" i="0" u="none" strike="noStrike" cap="none" dirty="0">
                <a:solidFill>
                  <a:srgbClr val="FFFFFF"/>
                </a:solidFill>
                <a:latin typeface="Aptos Display" panose="020B0004020202020204" pitchFamily="34" charset="0"/>
                <a:ea typeface="Poppins"/>
                <a:cs typeface="Poppins"/>
              </a:rPr>
              <a:t>48.319 κάδοι από ΕΔΣΝΑ &amp; 42.508 από ιδία χρηματοδότηση</a:t>
            </a:r>
            <a:endParaRPr lang="el-GR" sz="2400" b="0" i="0" u="none" strike="noStrike" cap="none" dirty="0">
              <a:solidFill>
                <a:srgbClr val="000000"/>
              </a:solidFill>
              <a:latin typeface="Aptos Display" panose="020B0004020202020204" pitchFamily="34" charset="0"/>
            </a:endParaRPr>
          </a:p>
          <a:p>
            <a:pPr marL="409157" marR="0" lvl="1" indent="-204578">
              <a:lnSpc>
                <a:spcPct val="140000"/>
              </a:lnSpc>
              <a:spcBef>
                <a:spcPts val="0"/>
              </a:spcBef>
              <a:spcAft>
                <a:spcPts val="0"/>
              </a:spcAft>
              <a:buClr>
                <a:srgbClr val="FFFFFF"/>
              </a:buClr>
              <a:buSzPts val="1895"/>
              <a:buFont typeface="Arial"/>
              <a:buChar char="•"/>
              <a:defRPr/>
            </a:pPr>
            <a:r>
              <a:rPr lang="el-GR" sz="2400" b="0" i="0" u="none" strike="noStrike" cap="none" dirty="0">
                <a:solidFill>
                  <a:srgbClr val="FFFFFF"/>
                </a:solidFill>
                <a:latin typeface="Aptos Display" panose="020B0004020202020204" pitchFamily="34" charset="0"/>
                <a:ea typeface="Poppins"/>
                <a:cs typeface="Poppins"/>
              </a:rPr>
              <a:t>Α/Φ : 328 από ΕΔΣΝΑ</a:t>
            </a:r>
            <a:endParaRPr lang="el-GR" sz="2400" b="0" i="0" u="none" strike="noStrike" cap="none" dirty="0">
              <a:solidFill>
                <a:srgbClr val="000000"/>
              </a:solidFill>
              <a:latin typeface="Aptos Display" panose="020B0004020202020204" pitchFamily="34" charset="0"/>
            </a:endParaRPr>
          </a:p>
          <a:p>
            <a:pPr marL="409157" marR="0" lvl="1" indent="-204578">
              <a:lnSpc>
                <a:spcPct val="140000"/>
              </a:lnSpc>
              <a:spcBef>
                <a:spcPts val="0"/>
              </a:spcBef>
              <a:spcAft>
                <a:spcPts val="0"/>
              </a:spcAft>
              <a:buClr>
                <a:srgbClr val="FFFFFF"/>
              </a:buClr>
              <a:buSzPts val="1895"/>
              <a:buFont typeface="Arial"/>
              <a:buChar char="•"/>
              <a:defRPr/>
            </a:pPr>
            <a:r>
              <a:rPr lang="el-GR" sz="2400" b="0" i="0" u="none" strike="noStrike" cap="none" dirty="0">
                <a:solidFill>
                  <a:srgbClr val="FFFFFF"/>
                </a:solidFill>
                <a:latin typeface="Aptos Display" panose="020B0004020202020204" pitchFamily="34" charset="0"/>
                <a:ea typeface="Poppins"/>
                <a:cs typeface="Poppins"/>
              </a:rPr>
              <a:t>6 κλαδοτεμαχιστές </a:t>
            </a:r>
            <a:endParaRPr lang="el-GR" sz="2400" b="0" i="0" u="none" strike="noStrike" cap="none" dirty="0">
              <a:solidFill>
                <a:srgbClr val="000000"/>
              </a:solidFill>
              <a:latin typeface="Aptos Display" panose="020B0004020202020204" pitchFamily="34" charset="0"/>
            </a:endParaRPr>
          </a:p>
          <a:p>
            <a:pPr marL="409157" marR="0" lvl="1" indent="-204578">
              <a:lnSpc>
                <a:spcPct val="140000"/>
              </a:lnSpc>
              <a:spcBef>
                <a:spcPts val="0"/>
              </a:spcBef>
              <a:spcAft>
                <a:spcPts val="0"/>
              </a:spcAft>
              <a:buClr>
                <a:srgbClr val="FFFFFF"/>
              </a:buClr>
              <a:buSzPts val="1895"/>
              <a:buFont typeface="Arial"/>
              <a:buChar char="•"/>
              <a:defRPr/>
            </a:pPr>
            <a:r>
              <a:rPr lang="el-GR" sz="2400" b="0" i="0" u="none" strike="noStrike" cap="none" dirty="0">
                <a:solidFill>
                  <a:srgbClr val="FFFFFF"/>
                </a:solidFill>
                <a:latin typeface="Aptos Display" panose="020B0004020202020204" pitchFamily="34" charset="0"/>
                <a:ea typeface="Poppins"/>
                <a:cs typeface="Poppins"/>
              </a:rPr>
              <a:t>80 οχήματα από ιδία χρηματοδότηση</a:t>
            </a:r>
            <a:endParaRPr lang="el-GR" sz="2400" b="0" i="0" u="none" strike="noStrike" cap="none" dirty="0">
              <a:solidFill>
                <a:srgbClr val="000000"/>
              </a:solidFill>
              <a:latin typeface="Aptos Display" panose="020B0004020202020204" pitchFamily="34" charset="0"/>
            </a:endParaRPr>
          </a:p>
          <a:p>
            <a:pPr marL="409157" marR="0" lvl="1" indent="-204578">
              <a:lnSpc>
                <a:spcPct val="140000"/>
              </a:lnSpc>
              <a:spcBef>
                <a:spcPts val="0"/>
              </a:spcBef>
              <a:spcAft>
                <a:spcPts val="0"/>
              </a:spcAft>
              <a:buClr>
                <a:srgbClr val="FFFFFF"/>
              </a:buClr>
              <a:buSzPts val="1895"/>
              <a:buFont typeface="Arial"/>
              <a:buChar char="•"/>
              <a:defRPr/>
            </a:pPr>
            <a:r>
              <a:rPr lang="el-GR" sz="2400" b="0" i="0" u="none" strike="noStrike" cap="none" dirty="0">
                <a:solidFill>
                  <a:srgbClr val="FFFFFF"/>
                </a:solidFill>
                <a:latin typeface="Aptos Display" panose="020B0004020202020204" pitchFamily="34" charset="0"/>
                <a:ea typeface="Poppins"/>
                <a:cs typeface="Poppins"/>
              </a:rPr>
              <a:t>700 οικιακοί κομποστοποιητές </a:t>
            </a:r>
            <a:endParaRPr lang="el-GR" sz="2400" b="0" i="0" u="none" strike="noStrike" cap="none" dirty="0">
              <a:solidFill>
                <a:srgbClr val="000000"/>
              </a:solidFill>
              <a:latin typeface="Aptos Display" panose="020B0004020202020204" pitchFamily="34" charset="0"/>
            </a:endParaRPr>
          </a:p>
          <a:p>
            <a:pPr marL="0" marR="0" lvl="0" indent="0">
              <a:lnSpc>
                <a:spcPct val="140000"/>
              </a:lnSpc>
              <a:spcBef>
                <a:spcPts val="0"/>
              </a:spcBef>
              <a:spcAft>
                <a:spcPts val="0"/>
              </a:spcAft>
              <a:buClr>
                <a:srgbClr val="000000"/>
              </a:buClr>
              <a:buSzPts val="1895"/>
              <a:buFont typeface="Arial"/>
              <a:buNone/>
              <a:defRPr/>
            </a:pPr>
            <a:r>
              <a:rPr lang="el-GR" sz="2400" b="1" dirty="0">
                <a:solidFill>
                  <a:srgbClr val="00B0F0"/>
                </a:solidFill>
                <a:latin typeface="Aptos Display" panose="020B0004020202020204" pitchFamily="34" charset="0"/>
                <a:ea typeface="Poppins"/>
                <a:cs typeface="Poppins"/>
              </a:rPr>
              <a:t>Α</a:t>
            </a:r>
            <a:r>
              <a:rPr lang="el-GR" sz="2400" b="1" i="0" u="none" strike="noStrike" cap="none" dirty="0">
                <a:solidFill>
                  <a:srgbClr val="00B0F0"/>
                </a:solidFill>
                <a:latin typeface="Aptos Display" panose="020B0004020202020204" pitchFamily="34" charset="0"/>
                <a:ea typeface="Poppins"/>
                <a:cs typeface="Poppins"/>
              </a:rPr>
              <a:t>νακυκλώσιμα υλικά (ΑΥ)</a:t>
            </a:r>
            <a:endParaRPr lang="el-GR" sz="2400" b="0" i="0" u="none" strike="noStrike" cap="none" dirty="0">
              <a:solidFill>
                <a:srgbClr val="00B0F0"/>
              </a:solidFill>
              <a:latin typeface="Aptos Display" panose="020B0004020202020204" pitchFamily="34" charset="0"/>
            </a:endParaRPr>
          </a:p>
          <a:p>
            <a:pPr marL="409157" marR="0" lvl="1" indent="-204578">
              <a:lnSpc>
                <a:spcPct val="140000"/>
              </a:lnSpc>
              <a:spcBef>
                <a:spcPts val="0"/>
              </a:spcBef>
              <a:spcAft>
                <a:spcPts val="0"/>
              </a:spcAft>
              <a:buClr>
                <a:srgbClr val="FFFFFF"/>
              </a:buClr>
              <a:buSzPts val="1895"/>
              <a:buFont typeface="Arial"/>
              <a:buChar char="•"/>
              <a:defRPr/>
            </a:pPr>
            <a:r>
              <a:rPr lang="el-GR" sz="2400" b="0" i="0" u="none" strike="noStrike" cap="none" dirty="0">
                <a:solidFill>
                  <a:srgbClr val="FFFFFF"/>
                </a:solidFill>
                <a:latin typeface="Aptos Display" panose="020B0004020202020204" pitchFamily="34" charset="0"/>
                <a:ea typeface="Poppins"/>
                <a:cs typeface="Poppins"/>
              </a:rPr>
              <a:t> 42.368 μπλε κάδοι</a:t>
            </a:r>
            <a:endParaRPr lang="el-GR" sz="2400" b="0" i="0" u="none" strike="noStrike" cap="none" dirty="0">
              <a:solidFill>
                <a:srgbClr val="000000"/>
              </a:solidFill>
              <a:latin typeface="Aptos Display" panose="020B0004020202020204" pitchFamily="34" charset="0"/>
            </a:endParaRPr>
          </a:p>
          <a:p>
            <a:pPr marL="409157" marR="0" lvl="1" indent="-204578">
              <a:lnSpc>
                <a:spcPct val="140000"/>
              </a:lnSpc>
              <a:spcBef>
                <a:spcPts val="0"/>
              </a:spcBef>
              <a:spcAft>
                <a:spcPts val="0"/>
              </a:spcAft>
              <a:buClr>
                <a:srgbClr val="FFFFFF"/>
              </a:buClr>
              <a:buSzPts val="1895"/>
              <a:buFont typeface="Arial"/>
              <a:buChar char="•"/>
              <a:defRPr/>
            </a:pPr>
            <a:r>
              <a:rPr lang="el-GR" sz="2400" b="0" i="0" u="none" strike="noStrike" cap="none" dirty="0">
                <a:solidFill>
                  <a:srgbClr val="FFFFFF"/>
                </a:solidFill>
                <a:latin typeface="Aptos Display" panose="020B0004020202020204" pitchFamily="34" charset="0"/>
                <a:ea typeface="Poppins"/>
                <a:cs typeface="Poppins"/>
              </a:rPr>
              <a:t>83 πολυκέντρα</a:t>
            </a:r>
            <a:endParaRPr lang="el-GR" sz="2400" b="0" i="0" u="none" strike="noStrike" cap="none" dirty="0">
              <a:solidFill>
                <a:srgbClr val="000000"/>
              </a:solidFill>
              <a:latin typeface="Aptos Display" panose="020B0004020202020204" pitchFamily="34" charset="0"/>
            </a:endParaRPr>
          </a:p>
          <a:p>
            <a:pPr marL="409157" marR="0" lvl="1" indent="-204578">
              <a:lnSpc>
                <a:spcPct val="140000"/>
              </a:lnSpc>
              <a:spcBef>
                <a:spcPts val="0"/>
              </a:spcBef>
              <a:spcAft>
                <a:spcPts val="0"/>
              </a:spcAft>
              <a:buClr>
                <a:srgbClr val="FFFFFF"/>
              </a:buClr>
              <a:buSzPts val="1895"/>
              <a:buFont typeface="Arial"/>
              <a:buChar char="•"/>
              <a:defRPr/>
            </a:pPr>
            <a:r>
              <a:rPr lang="el-GR" sz="2400" b="0" i="0" u="none" strike="noStrike" cap="none" dirty="0">
                <a:solidFill>
                  <a:srgbClr val="FFFFFF"/>
                </a:solidFill>
                <a:latin typeface="Aptos Display" panose="020B0004020202020204" pitchFamily="34" charset="0"/>
                <a:ea typeface="Poppins"/>
                <a:cs typeface="Poppins"/>
              </a:rPr>
              <a:t>2.240 κάδοι πλην των μπλε</a:t>
            </a:r>
            <a:endParaRPr lang="el-GR" sz="2400" b="0" i="0" u="none" strike="noStrike" cap="none" dirty="0">
              <a:solidFill>
                <a:srgbClr val="000000"/>
              </a:solidFill>
              <a:latin typeface="Aptos Display" panose="020B0004020202020204" pitchFamily="34" charset="0"/>
            </a:endParaRPr>
          </a:p>
          <a:p>
            <a:pPr marL="409157" marR="0" lvl="1" indent="-204578">
              <a:lnSpc>
                <a:spcPct val="140000"/>
              </a:lnSpc>
              <a:spcBef>
                <a:spcPts val="0"/>
              </a:spcBef>
              <a:spcAft>
                <a:spcPts val="0"/>
              </a:spcAft>
              <a:buClr>
                <a:srgbClr val="FFFFFF"/>
              </a:buClr>
              <a:buSzPts val="1895"/>
              <a:buFont typeface="Arial"/>
              <a:buChar char="•"/>
              <a:defRPr/>
            </a:pPr>
            <a:r>
              <a:rPr lang="el-GR" sz="2400" b="0" i="0" u="none" strike="noStrike" cap="none" dirty="0">
                <a:solidFill>
                  <a:srgbClr val="FFFFFF"/>
                </a:solidFill>
                <a:latin typeface="Aptos Display" panose="020B0004020202020204" pitchFamily="34" charset="0"/>
                <a:ea typeface="Poppins"/>
                <a:cs typeface="Poppins"/>
              </a:rPr>
              <a:t>214 Α/Φ ΑΥ</a:t>
            </a:r>
            <a:endParaRPr lang="el-GR" sz="2400" b="0" i="0" u="none" strike="noStrike" cap="none" dirty="0">
              <a:solidFill>
                <a:srgbClr val="000000"/>
              </a:solidFill>
              <a:latin typeface="Aptos Display" panose="020B0004020202020204" pitchFamily="34" charset="0"/>
            </a:endParaRPr>
          </a:p>
          <a:p>
            <a:pPr marL="409157" marR="0" lvl="1" indent="-204578">
              <a:lnSpc>
                <a:spcPct val="140000"/>
              </a:lnSpc>
              <a:spcBef>
                <a:spcPts val="0"/>
              </a:spcBef>
              <a:spcAft>
                <a:spcPts val="0"/>
              </a:spcAft>
              <a:buClr>
                <a:srgbClr val="FFFFFF"/>
              </a:buClr>
              <a:buSzPts val="1895"/>
              <a:buFont typeface="Arial"/>
              <a:buChar char="•"/>
              <a:defRPr/>
            </a:pPr>
            <a:r>
              <a:rPr lang="el-GR" sz="2400" b="0" i="0" u="none" strike="noStrike" cap="none" dirty="0">
                <a:solidFill>
                  <a:srgbClr val="FFFFFF"/>
                </a:solidFill>
                <a:latin typeface="Aptos Display" panose="020B0004020202020204" pitchFamily="34" charset="0"/>
                <a:ea typeface="Poppins"/>
                <a:cs typeface="Poppins"/>
              </a:rPr>
              <a:t>1.202 κώδωνες</a:t>
            </a:r>
            <a:endParaRPr sz="2400" dirty="0">
              <a:latin typeface="Aptos Display" panose="020B0004020202020204" pitchFamily="34" charset="0"/>
            </a:endParaRPr>
          </a:p>
        </p:txBody>
      </p:sp>
      <p:sp>
        <p:nvSpPr>
          <p:cNvPr id="2" name="Google Shape;144;p5"/>
          <p:cNvSpPr txBox="1"/>
          <p:nvPr/>
        </p:nvSpPr>
        <p:spPr bwMode="auto">
          <a:xfrm>
            <a:off x="1494845" y="4081670"/>
            <a:ext cx="6129798" cy="2492990"/>
          </a:xfrm>
          <a:prstGeom prst="rect">
            <a:avLst/>
          </a:prstGeom>
          <a:noFill/>
          <a:ln>
            <a:noFill/>
          </a:ln>
        </p:spPr>
        <p:txBody>
          <a:bodyPr spcFirstLastPara="1" wrap="square" lIns="0" tIns="0" rIns="0" bIns="0" anchor="t" anchorCtr="0">
            <a:spAutoFit/>
          </a:bodyPr>
          <a:lstStyle/>
          <a:p>
            <a:pPr lvl="0">
              <a:lnSpc>
                <a:spcPct val="150000"/>
              </a:lnSpc>
              <a:buSzPts val="2051"/>
              <a:defRPr/>
            </a:pPr>
            <a:r>
              <a:rPr lang="el-GR" sz="3600" dirty="0">
                <a:solidFill>
                  <a:schemeClr val="tx1"/>
                </a:solidFill>
                <a:latin typeface="Aptos Display" panose="020B0004020202020204" pitchFamily="34" charset="0"/>
                <a:cs typeface="Poppins"/>
              </a:rPr>
              <a:t>ΥΠΟΔΟΜΕΣ ΔΙΑΧΕΙΡΙΣΗΣ ΑΣΑ</a:t>
            </a:r>
            <a:r>
              <a:rPr lang="el-GR" sz="3600" dirty="0">
                <a:solidFill>
                  <a:schemeClr val="tx1"/>
                </a:solidFill>
                <a:latin typeface="Aptos Display" panose="020B0004020202020204" pitchFamily="34" charset="0"/>
                <a:ea typeface="Poppins"/>
                <a:cs typeface="Poppins"/>
              </a:rPr>
              <a:t> </a:t>
            </a:r>
            <a:endParaRPr sz="3600" dirty="0">
              <a:latin typeface="Aptos Display" panose="020B0004020202020204" pitchFamily="34" charset="0"/>
            </a:endParaRPr>
          </a:p>
          <a:p>
            <a:pPr lvl="0">
              <a:lnSpc>
                <a:spcPct val="150000"/>
              </a:lnSpc>
              <a:buSzPts val="2051"/>
              <a:defRPr/>
            </a:pPr>
            <a:r>
              <a:rPr lang="el-GR" sz="3600" dirty="0">
                <a:solidFill>
                  <a:schemeClr val="tx1"/>
                </a:solidFill>
                <a:latin typeface="Aptos Display" panose="020B0004020202020204" pitchFamily="34" charset="0"/>
                <a:cs typeface="Poppins"/>
              </a:rPr>
              <a:t>&amp; ΣΥΓΚΕΝΤΡΩΤΙΚΑ ΣΤΟΙΧΕΙΑ ΥΦΙΣΤΑΜΕΝΟΥ ΕΞΟΠΛΙΣΜΟΥ </a:t>
            </a:r>
            <a:endParaRPr lang="en-US" sz="3600" dirty="0">
              <a:latin typeface="Aptos Display" panose="020B0004020202020204" pitchFamily="34" charset="0"/>
            </a:endParaRPr>
          </a:p>
        </p:txBody>
      </p:sp>
      <p:sp>
        <p:nvSpPr>
          <p:cNvPr id="3" name="Google Shape;149;p5"/>
          <p:cNvSpPr/>
          <p:nvPr/>
        </p:nvSpPr>
        <p:spPr bwMode="auto">
          <a:xfrm>
            <a:off x="8683207" y="2274063"/>
            <a:ext cx="1622464" cy="1622464"/>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alpha val="50000"/>
            </a:schemeClr>
          </a:solidFill>
          <a:ln>
            <a:noFill/>
          </a:ln>
        </p:spPr>
        <p:style>
          <a:lnRef idx="0">
            <a:srgbClr val="000000"/>
          </a:lnRef>
          <a:fillRef idx="0">
            <a:srgbClr val="000000"/>
          </a:fillRef>
          <a:effectRef idx="0">
            <a:srgbClr val="000000"/>
          </a:effectRef>
          <a:fontRef idx="minor">
            <a:schemeClr val="lt1"/>
          </a:fontRef>
        </p:style>
        <p:txBody>
          <a:bodyPr spcFirstLastPara="1" wrap="square" lIns="91425" tIns="91425" rIns="91425" bIns="91425"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el-GR" sz="4400" b="1" i="0" u="none" strike="noStrike" cap="none">
                <a:solidFill>
                  <a:srgbClr val="000000"/>
                </a:solidFill>
                <a:latin typeface="Aptos Light"/>
                <a:ea typeface="Arial"/>
                <a:cs typeface="Arial"/>
              </a:rPr>
              <a:t>2</a:t>
            </a:r>
            <a:endParaRPr sz="4400" b="1" i="0" u="none" strike="noStrike" cap="none">
              <a:solidFill>
                <a:srgbClr val="000000"/>
              </a:solidFill>
              <a:latin typeface="Aptos Light"/>
              <a:ea typeface="Arial"/>
              <a:cs typeface="Arial"/>
            </a:endParaRPr>
          </a:p>
        </p:txBody>
      </p:sp>
      <p:pic>
        <p:nvPicPr>
          <p:cNvPr id="4" name="Εικόνα 3"/>
          <p:cNvPicPr>
            <a:picLocks noChangeAspect="1"/>
          </p:cNvPicPr>
          <p:nvPr/>
        </p:nvPicPr>
        <p:blipFill>
          <a:blip r:embed="rId3"/>
          <a:stretch/>
        </p:blipFill>
        <p:spPr bwMode="auto">
          <a:xfrm>
            <a:off x="515662" y="9933026"/>
            <a:ext cx="801694" cy="2164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63" name="Google Shape;163;p6"/>
          <p:cNvGrpSpPr/>
          <p:nvPr/>
        </p:nvGrpSpPr>
        <p:grpSpPr bwMode="auto">
          <a:xfrm>
            <a:off x="9010059" y="1644274"/>
            <a:ext cx="8641836" cy="6998447"/>
            <a:chOff x="0" y="488792"/>
            <a:chExt cx="1652225" cy="3266396"/>
          </a:xfrm>
        </p:grpSpPr>
        <p:sp>
          <p:nvSpPr>
            <p:cNvPr id="164" name="Google Shape;164;p6"/>
            <p:cNvSpPr/>
            <p:nvPr/>
          </p:nvSpPr>
          <p:spPr bwMode="auto">
            <a:xfrm>
              <a:off x="0" y="488792"/>
              <a:ext cx="1652225" cy="3146658"/>
            </a:xfrm>
            <a:custGeom>
              <a:avLst/>
              <a:gdLst/>
              <a:ahLst/>
              <a:cxnLst/>
              <a:rect l="l" t="t" r="r" b="b"/>
              <a:pathLst>
                <a:path w="1592322" h="4235993" extrusionOk="0">
                  <a:moveTo>
                    <a:pt x="0" y="0"/>
                  </a:moveTo>
                  <a:lnTo>
                    <a:pt x="1592322" y="0"/>
                  </a:lnTo>
                  <a:lnTo>
                    <a:pt x="1592322" y="4235993"/>
                  </a:lnTo>
                  <a:lnTo>
                    <a:pt x="0" y="4235993"/>
                  </a:lnTo>
                  <a:close/>
                </a:path>
              </a:pathLst>
            </a:custGeom>
            <a:solidFill>
              <a:srgbClr val="004AAD"/>
            </a:solidFill>
            <a:ln>
              <a:noFill/>
            </a:ln>
          </p:spPr>
          <p:txBody>
            <a:bodyPr/>
            <a:lstStyle/>
            <a:p>
              <a:pPr>
                <a:defRPr/>
              </a:pPr>
              <a:endParaRPr lang="el-GR"/>
            </a:p>
          </p:txBody>
        </p:sp>
        <p:sp>
          <p:nvSpPr>
            <p:cNvPr id="165" name="Google Shape;165;p6"/>
            <p:cNvSpPr txBox="1"/>
            <p:nvPr/>
          </p:nvSpPr>
          <p:spPr bwMode="auto">
            <a:xfrm>
              <a:off x="15047" y="608530"/>
              <a:ext cx="1592322" cy="3146658"/>
            </a:xfrm>
            <a:prstGeom prst="rect">
              <a:avLst/>
            </a:prstGeom>
            <a:noFill/>
            <a:ln>
              <a:noFill/>
            </a:ln>
          </p:spPr>
          <p:txBody>
            <a:bodyPr spcFirstLastPara="1" wrap="square" lIns="50800" tIns="50800" rIns="50800" bIns="50800" anchor="ctr" anchorCtr="0">
              <a:noAutofit/>
            </a:bodyPr>
            <a:lstStyle/>
            <a:p>
              <a:pPr marL="0" marR="0" lvl="0" indent="0">
                <a:lnSpc>
                  <a:spcPct val="108888"/>
                </a:lnSpc>
                <a:spcBef>
                  <a:spcPts val="0"/>
                </a:spcBef>
                <a:spcAft>
                  <a:spcPts val="0"/>
                </a:spcAft>
                <a:buClr>
                  <a:srgbClr val="000000"/>
                </a:buClr>
                <a:buSzPts val="1800"/>
                <a:buFont typeface="Arial"/>
                <a:buNone/>
                <a:defRPr/>
              </a:pPr>
              <a:r>
                <a:rPr lang="el-GR" sz="2400" b="1" i="0" u="none" strike="noStrike" cap="none" dirty="0">
                  <a:solidFill>
                    <a:schemeClr val="bg1"/>
                  </a:solidFill>
                  <a:latin typeface="Aptos" panose="020B0004020202020204" pitchFamily="34" charset="0"/>
                  <a:ea typeface="Calibri"/>
                  <a:cs typeface="Calibri"/>
                </a:rPr>
                <a:t>ΣΤΟΙΧΕΙΑ ΑΝΑΚΥΚΛΩΣΗΣ ΠΟΛΥΚΕΝΤΡΩΝ (ΠΚ) ΕΔΣΝΑ</a:t>
              </a:r>
              <a:endParaRPr sz="2400" b="1" dirty="0">
                <a:latin typeface="Aptos" panose="020B0004020202020204" pitchFamily="34" charset="0"/>
              </a:endParaRPr>
            </a:p>
            <a:p>
              <a:pPr marL="0" marR="0" lvl="0" indent="0">
                <a:lnSpc>
                  <a:spcPct val="108888"/>
                </a:lnSpc>
                <a:spcBef>
                  <a:spcPts val="0"/>
                </a:spcBef>
                <a:spcAft>
                  <a:spcPts val="0"/>
                </a:spcAft>
                <a:buClr>
                  <a:srgbClr val="000000"/>
                </a:buClr>
                <a:buSzPts val="1800"/>
                <a:buFont typeface="Arial"/>
                <a:buNone/>
                <a:defRPr/>
              </a:pPr>
              <a:r>
                <a:rPr lang="el-GR" sz="2400" b="0" i="0" u="none" strike="noStrike" cap="none" dirty="0">
                  <a:solidFill>
                    <a:schemeClr val="bg1"/>
                  </a:solidFill>
                  <a:latin typeface="Aptos" panose="020B0004020202020204" pitchFamily="34" charset="0"/>
                  <a:ea typeface="Calibri"/>
                  <a:cs typeface="Calibri"/>
                </a:rPr>
                <a:t>83 ΠΚ με εκτιμώμενη ετήσια απόδοση 121,46 τόνους ανά ΠΚ (στοιχεία 2023).</a:t>
              </a:r>
              <a:endParaRPr lang="el-GR" sz="2400" dirty="0">
                <a:solidFill>
                  <a:srgbClr val="FFFFFF"/>
                </a:solidFill>
                <a:latin typeface="Aptos" panose="020B0004020202020204" pitchFamily="34" charset="0"/>
                <a:ea typeface="Poppins"/>
                <a:cs typeface="Poppins"/>
              </a:endParaRPr>
            </a:p>
            <a:p>
              <a:pPr lvl="0">
                <a:lnSpc>
                  <a:spcPct val="140029"/>
                </a:lnSpc>
                <a:buSzPts val="2051"/>
                <a:defRPr/>
              </a:pPr>
              <a:endParaRPr lang="el-GR" sz="2400" dirty="0">
                <a:solidFill>
                  <a:srgbClr val="FFFFFF"/>
                </a:solidFill>
                <a:latin typeface="Aptos" panose="020B0004020202020204" pitchFamily="34" charset="0"/>
                <a:ea typeface="Poppins"/>
                <a:cs typeface="Poppins"/>
              </a:endParaRPr>
            </a:p>
            <a:p>
              <a:pPr lvl="0">
                <a:lnSpc>
                  <a:spcPct val="140029"/>
                </a:lnSpc>
                <a:buSzPts val="2051"/>
                <a:defRPr/>
              </a:pPr>
              <a:r>
                <a:rPr lang="el-GR" sz="2400" b="1" dirty="0">
                  <a:solidFill>
                    <a:srgbClr val="FFFFFF"/>
                  </a:solidFill>
                  <a:latin typeface="Aptos" panose="020B0004020202020204" pitchFamily="34" charset="0"/>
                  <a:ea typeface="Poppins"/>
                  <a:cs typeface="Poppins"/>
                </a:rPr>
                <a:t>ΠΑΡΑΓΩΓΗ ΑΣΑ και </a:t>
              </a:r>
              <a:r>
                <a:rPr lang="el-GR" sz="2400" b="1" dirty="0" err="1">
                  <a:solidFill>
                    <a:srgbClr val="FFFFFF"/>
                  </a:solidFill>
                  <a:latin typeface="Aptos" panose="020B0004020202020204" pitchFamily="34" charset="0"/>
                  <a:ea typeface="Poppins"/>
                  <a:cs typeface="Poppins"/>
                </a:rPr>
                <a:t>ΔσΠ</a:t>
              </a:r>
              <a:endParaRPr lang="el-GR" sz="2400" b="1" dirty="0">
                <a:solidFill>
                  <a:schemeClr val="dk1"/>
                </a:solidFill>
                <a:latin typeface="Aptos" panose="020B0004020202020204" pitchFamily="34" charset="0"/>
                <a:ea typeface="Poppins"/>
                <a:cs typeface="Calibri"/>
              </a:endParaRPr>
            </a:p>
            <a:p>
              <a:pPr lvl="0">
                <a:lnSpc>
                  <a:spcPct val="140029"/>
                </a:lnSpc>
                <a:buSzPts val="2051"/>
                <a:defRPr/>
              </a:pPr>
              <a:r>
                <a:rPr lang="el-GR" sz="2400" dirty="0">
                  <a:solidFill>
                    <a:schemeClr val="bg1"/>
                  </a:solidFill>
                  <a:latin typeface="Aptos" panose="020B0004020202020204" pitchFamily="34" charset="0"/>
                  <a:cs typeface="Calibri"/>
                </a:rPr>
                <a:t>Το 2023 παράχθηκαν 1.914.212 τόνοι ΑΣΑ (506,1 </a:t>
              </a:r>
              <a:r>
                <a:rPr lang="el-GR" sz="2400" dirty="0" err="1">
                  <a:solidFill>
                    <a:schemeClr val="bg1"/>
                  </a:solidFill>
                  <a:latin typeface="Aptos" panose="020B0004020202020204" pitchFamily="34" charset="0"/>
                  <a:cs typeface="Calibri"/>
                </a:rPr>
                <a:t>kg</a:t>
              </a:r>
              <a:r>
                <a:rPr lang="el-GR" sz="2400" dirty="0">
                  <a:solidFill>
                    <a:schemeClr val="bg1"/>
                  </a:solidFill>
                  <a:latin typeface="Aptos" panose="020B0004020202020204" pitchFamily="34" charset="0"/>
                  <a:cs typeface="Calibri"/>
                </a:rPr>
                <a:t>/κάτ./έτος).</a:t>
              </a:r>
            </a:p>
            <a:p>
              <a:pPr lvl="0">
                <a:lnSpc>
                  <a:spcPct val="140029"/>
                </a:lnSpc>
                <a:buSzPts val="2051"/>
                <a:defRPr/>
              </a:pPr>
              <a:r>
                <a:rPr lang="el-GR" sz="2400" dirty="0">
                  <a:solidFill>
                    <a:schemeClr val="bg1"/>
                  </a:solidFill>
                  <a:latin typeface="Aptos" panose="020B0004020202020204" pitchFamily="34" charset="0"/>
                  <a:cs typeface="Calibri"/>
                </a:rPr>
                <a:t>Με </a:t>
              </a:r>
              <a:r>
                <a:rPr lang="el-GR" sz="2400" b="1" dirty="0">
                  <a:solidFill>
                    <a:schemeClr val="bg1"/>
                  </a:solidFill>
                  <a:latin typeface="Aptos" panose="020B0004020202020204" pitchFamily="34" charset="0"/>
                  <a:cs typeface="Calibri"/>
                </a:rPr>
                <a:t>Διαλογή στην Πηγή </a:t>
              </a:r>
              <a:r>
                <a:rPr lang="el-GR" sz="2400" dirty="0">
                  <a:solidFill>
                    <a:schemeClr val="bg1"/>
                  </a:solidFill>
                  <a:latin typeface="Aptos" panose="020B0004020202020204" pitchFamily="34" charset="0"/>
                  <a:cs typeface="Calibri"/>
                </a:rPr>
                <a:t>συλλέχθηκαν:</a:t>
              </a:r>
            </a:p>
            <a:p>
              <a:pPr lvl="0">
                <a:lnSpc>
                  <a:spcPct val="140029"/>
                </a:lnSpc>
                <a:buSzPts val="2051"/>
                <a:defRPr/>
              </a:pPr>
              <a:r>
                <a:rPr lang="el-GR" sz="2400" dirty="0">
                  <a:solidFill>
                    <a:schemeClr val="bg1"/>
                  </a:solidFill>
                  <a:latin typeface="Aptos" panose="020B0004020202020204" pitchFamily="34" charset="0"/>
                  <a:cs typeface="Calibri"/>
                </a:rPr>
                <a:t>– 28.367 τόνοι τροφών &amp; τροφίμων (6,6 </a:t>
              </a:r>
              <a:r>
                <a:rPr lang="el-GR" sz="2400" dirty="0" err="1">
                  <a:solidFill>
                    <a:schemeClr val="bg1"/>
                  </a:solidFill>
                  <a:latin typeface="Aptos" panose="020B0004020202020204" pitchFamily="34" charset="0"/>
                  <a:cs typeface="Calibri"/>
                </a:rPr>
                <a:t>kg</a:t>
              </a:r>
              <a:r>
                <a:rPr lang="el-GR" sz="2400" dirty="0">
                  <a:solidFill>
                    <a:schemeClr val="bg1"/>
                  </a:solidFill>
                  <a:latin typeface="Aptos" panose="020B0004020202020204" pitchFamily="34" charset="0"/>
                  <a:cs typeface="Calibri"/>
                </a:rPr>
                <a:t>/κάτ./έτος)</a:t>
              </a:r>
            </a:p>
            <a:p>
              <a:pPr lvl="0">
                <a:lnSpc>
                  <a:spcPct val="140029"/>
                </a:lnSpc>
                <a:buSzPts val="2051"/>
                <a:defRPr/>
              </a:pPr>
              <a:r>
                <a:rPr lang="el-GR" sz="2400" dirty="0">
                  <a:solidFill>
                    <a:schemeClr val="bg1"/>
                  </a:solidFill>
                  <a:latin typeface="Aptos" panose="020B0004020202020204" pitchFamily="34" charset="0"/>
                  <a:cs typeface="Calibri"/>
                </a:rPr>
                <a:t>– 175.441 τόνοι πράσινων (7,5 </a:t>
              </a:r>
              <a:r>
                <a:rPr lang="el-GR" sz="2400" dirty="0" err="1">
                  <a:solidFill>
                    <a:schemeClr val="bg1"/>
                  </a:solidFill>
                  <a:latin typeface="Aptos" panose="020B0004020202020204" pitchFamily="34" charset="0"/>
                  <a:cs typeface="Calibri"/>
                </a:rPr>
                <a:t>kg</a:t>
              </a:r>
              <a:r>
                <a:rPr lang="el-GR" sz="2400" dirty="0">
                  <a:solidFill>
                    <a:schemeClr val="bg1"/>
                  </a:solidFill>
                  <a:latin typeface="Aptos" panose="020B0004020202020204" pitchFamily="34" charset="0"/>
                  <a:cs typeface="Calibri"/>
                </a:rPr>
                <a:t>/κάτ./έτος)</a:t>
              </a:r>
            </a:p>
            <a:p>
              <a:pPr lvl="0">
                <a:lnSpc>
                  <a:spcPct val="140029"/>
                </a:lnSpc>
                <a:buSzPts val="2051"/>
                <a:defRPr/>
              </a:pPr>
              <a:r>
                <a:rPr lang="el-GR" sz="2400" dirty="0">
                  <a:solidFill>
                    <a:schemeClr val="bg1"/>
                  </a:solidFill>
                  <a:latin typeface="Aptos" panose="020B0004020202020204" pitchFamily="34" charset="0"/>
                  <a:cs typeface="Calibri"/>
                </a:rPr>
                <a:t>– 228.526 τόνοι ανακυκλώσιμων (46,4 </a:t>
              </a:r>
              <a:r>
                <a:rPr lang="el-GR" sz="2400" dirty="0" err="1">
                  <a:solidFill>
                    <a:schemeClr val="bg1"/>
                  </a:solidFill>
                  <a:latin typeface="Aptos" panose="020B0004020202020204" pitchFamily="34" charset="0"/>
                  <a:cs typeface="Calibri"/>
                </a:rPr>
                <a:t>kg</a:t>
              </a:r>
              <a:r>
                <a:rPr lang="el-GR" sz="2400" dirty="0">
                  <a:solidFill>
                    <a:schemeClr val="bg1"/>
                  </a:solidFill>
                  <a:latin typeface="Aptos" panose="020B0004020202020204" pitchFamily="34" charset="0"/>
                  <a:cs typeface="Calibri"/>
                </a:rPr>
                <a:t>/κάτ./έτος)</a:t>
              </a:r>
            </a:p>
            <a:p>
              <a:pPr lvl="0">
                <a:lnSpc>
                  <a:spcPct val="140029"/>
                </a:lnSpc>
                <a:buSzPts val="2051"/>
                <a:defRPr/>
              </a:pPr>
              <a:r>
                <a:rPr lang="el-GR" sz="2400" dirty="0">
                  <a:solidFill>
                    <a:schemeClr val="bg1"/>
                  </a:solidFill>
                  <a:latin typeface="Aptos" panose="020B0004020202020204" pitchFamily="34" charset="0"/>
                  <a:cs typeface="Calibri"/>
                </a:rPr>
                <a:t>Συνολικά, η Διαλογή στην Πηγή ανέρχεται σε 59,1 </a:t>
              </a:r>
              <a:r>
                <a:rPr lang="el-GR" sz="2400" dirty="0" err="1">
                  <a:solidFill>
                    <a:schemeClr val="bg1"/>
                  </a:solidFill>
                  <a:latin typeface="Aptos" panose="020B0004020202020204" pitchFamily="34" charset="0"/>
                  <a:cs typeface="Calibri"/>
                </a:rPr>
                <a:t>kg</a:t>
              </a:r>
              <a:r>
                <a:rPr lang="el-GR" sz="2400" dirty="0">
                  <a:solidFill>
                    <a:schemeClr val="bg1"/>
                  </a:solidFill>
                  <a:latin typeface="Aptos" panose="020B0004020202020204" pitchFamily="34" charset="0"/>
                  <a:cs typeface="Calibri"/>
                </a:rPr>
                <a:t>/κάτ./έτος.</a:t>
              </a:r>
            </a:p>
          </p:txBody>
        </p:sp>
      </p:grpSp>
      <p:sp>
        <p:nvSpPr>
          <p:cNvPr id="10" name="Google Shape;144;p5"/>
          <p:cNvSpPr txBox="1"/>
          <p:nvPr/>
        </p:nvSpPr>
        <p:spPr bwMode="auto">
          <a:xfrm>
            <a:off x="1121134" y="3897004"/>
            <a:ext cx="6999844" cy="2492990"/>
          </a:xfrm>
          <a:prstGeom prst="rect">
            <a:avLst/>
          </a:prstGeom>
          <a:noFill/>
          <a:ln>
            <a:noFill/>
          </a:ln>
        </p:spPr>
        <p:txBody>
          <a:bodyPr spcFirstLastPara="1" wrap="square" lIns="0" tIns="0" rIns="0" bIns="0" anchor="t" anchorCtr="0">
            <a:spAutoFit/>
          </a:bodyPr>
          <a:lstStyle>
            <a:defPPr marR="0" lvl="0" algn="l">
              <a:lnSpc>
                <a:spcPct val="100000"/>
              </a:lnSpc>
              <a:spcBef>
                <a:spcPts val="0"/>
              </a:spcBef>
              <a:spcAft>
                <a:spcPts val="0"/>
              </a:spcAft>
            </a:defPPr>
            <a:lvl1pPr>
              <a:buSzPts val="2051"/>
              <a:defRPr sz="3600">
                <a:solidFill>
                  <a:schemeClr val="tx1"/>
                </a:solidFill>
                <a:latin typeface="Aptos Display" panose="020B0004020202020204" pitchFamily="34" charset="0"/>
                <a:cs typeface="Poppins"/>
              </a:defRPr>
            </a:lvl1pPr>
          </a:lstStyle>
          <a:p>
            <a:pPr>
              <a:lnSpc>
                <a:spcPct val="150000"/>
              </a:lnSpc>
            </a:pPr>
            <a:r>
              <a:rPr lang="el-GR" dirty="0"/>
              <a:t>ΣΤΟΙΧΕΙΑ ΑΝΑΚΥΚΛΩΣΗΣ ΠΟΛΥΚΕΝΤΡΩΝ ΕΔΣΝΑ, </a:t>
            </a:r>
          </a:p>
          <a:p>
            <a:pPr>
              <a:lnSpc>
                <a:spcPct val="150000"/>
              </a:lnSpc>
            </a:pPr>
            <a:r>
              <a:rPr lang="el-GR" dirty="0"/>
              <a:t>ΠΑΡΑΓΩΓΗ ΑΣΑ &amp; </a:t>
            </a:r>
            <a:r>
              <a:rPr lang="el-GR" dirty="0" err="1"/>
              <a:t>ΔσΠ</a:t>
            </a:r>
            <a:endParaRPr dirty="0"/>
          </a:p>
        </p:txBody>
      </p:sp>
      <p:sp>
        <p:nvSpPr>
          <p:cNvPr id="3" name="Google Shape;149;p5"/>
          <p:cNvSpPr/>
          <p:nvPr/>
        </p:nvSpPr>
        <p:spPr bwMode="auto">
          <a:xfrm>
            <a:off x="7761415" y="1900820"/>
            <a:ext cx="1327346" cy="127708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alpha val="50000"/>
            </a:schemeClr>
          </a:solidFill>
          <a:ln>
            <a:noFill/>
          </a:ln>
        </p:spPr>
        <p:style>
          <a:lnRef idx="0">
            <a:srgbClr val="000000"/>
          </a:lnRef>
          <a:fillRef idx="0">
            <a:srgbClr val="000000"/>
          </a:fillRef>
          <a:effectRef idx="0">
            <a:srgbClr val="000000"/>
          </a:effectRef>
          <a:fontRef idx="minor">
            <a:schemeClr val="lt1"/>
          </a:fontRef>
        </p:style>
        <p:txBody>
          <a:bodyPr spcFirstLastPara="1" wrap="square" lIns="91425" tIns="91425" rIns="91425" bIns="91425"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el-GR" sz="2800" b="1" i="0" u="none" strike="noStrike" cap="none">
                <a:solidFill>
                  <a:srgbClr val="000000"/>
                </a:solidFill>
                <a:latin typeface="Arial"/>
                <a:ea typeface="Arial"/>
                <a:cs typeface="Arial"/>
              </a:rPr>
              <a:t>3</a:t>
            </a:r>
            <a:endParaRPr sz="2800" b="1" i="0" u="none" strike="noStrike" cap="none">
              <a:solidFill>
                <a:srgbClr val="000000"/>
              </a:solidFill>
              <a:latin typeface="Arial"/>
              <a:ea typeface="Arial"/>
              <a:cs typeface="Arial"/>
            </a:endParaRPr>
          </a:p>
        </p:txBody>
      </p:sp>
      <p:sp>
        <p:nvSpPr>
          <p:cNvPr id="8" name="Google Shape;149;p5"/>
          <p:cNvSpPr/>
          <p:nvPr/>
        </p:nvSpPr>
        <p:spPr bwMode="auto">
          <a:xfrm>
            <a:off x="7722064" y="3872141"/>
            <a:ext cx="1327346" cy="139962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alpha val="50000"/>
            </a:schemeClr>
          </a:solidFill>
          <a:ln>
            <a:noFill/>
          </a:ln>
        </p:spPr>
        <p:style>
          <a:lnRef idx="0">
            <a:srgbClr val="000000"/>
          </a:lnRef>
          <a:fillRef idx="0">
            <a:srgbClr val="000000"/>
          </a:fillRef>
          <a:effectRef idx="0">
            <a:srgbClr val="000000"/>
          </a:effectRef>
          <a:fontRef idx="minor">
            <a:schemeClr val="lt1"/>
          </a:fontRef>
        </p:style>
        <p:txBody>
          <a:bodyPr spcFirstLastPara="1" wrap="square" lIns="91425" tIns="91425" rIns="91425" bIns="91425"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el-GR" sz="2800" b="1" i="0" u="none" strike="noStrike" cap="none">
                <a:solidFill>
                  <a:srgbClr val="000000"/>
                </a:solidFill>
                <a:latin typeface="Arial"/>
                <a:ea typeface="Arial"/>
                <a:cs typeface="Arial"/>
              </a:rPr>
              <a:t>4</a:t>
            </a:r>
            <a:endParaRPr sz="2800" b="1" i="0" u="none" strike="noStrike" cap="none">
              <a:solidFill>
                <a:srgbClr val="000000"/>
              </a:solidFill>
              <a:latin typeface="Arial"/>
              <a:ea typeface="Arial"/>
              <a:cs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8327A16-D1D0-0D47-48C0-DBD8D42F9F63}"/>
            </a:ext>
          </a:extLst>
        </p:cNvPr>
        <p:cNvGrpSpPr/>
        <p:nvPr/>
      </p:nvGrpSpPr>
      <p:grpSpPr bwMode="auto">
        <a:xfrm>
          <a:off x="0" y="0"/>
          <a:ext cx="0" cy="0"/>
          <a:chOff x="0" y="0"/>
          <a:chExt cx="0" cy="0"/>
        </a:xfrm>
      </p:grpSpPr>
      <p:sp>
        <p:nvSpPr>
          <p:cNvPr id="172" name="Google Shape;172;p6">
            <a:extLst>
              <a:ext uri="{FF2B5EF4-FFF2-40B4-BE49-F238E27FC236}">
                <a16:creationId xmlns:a16="http://schemas.microsoft.com/office/drawing/2014/main" id="{A6E8C5C2-2CF4-8CAA-2AE2-6429AEE7F6A8}"/>
              </a:ext>
            </a:extLst>
          </p:cNvPr>
          <p:cNvSpPr>
            <a:spLocks noChangeAspect="1"/>
          </p:cNvSpPr>
          <p:nvPr/>
        </p:nvSpPr>
        <p:spPr bwMode="auto">
          <a:xfrm>
            <a:off x="3183810" y="2021493"/>
            <a:ext cx="11920379" cy="7454309"/>
          </a:xfrm>
          <a:custGeom>
            <a:avLst/>
            <a:gdLst/>
            <a:ahLst/>
            <a:cxnLst/>
            <a:rect l="l" t="t" r="r" b="b"/>
            <a:pathLst>
              <a:path w="8870074" h="5502218" extrusionOk="0">
                <a:moveTo>
                  <a:pt x="0" y="0"/>
                </a:moveTo>
                <a:lnTo>
                  <a:pt x="8870074" y="0"/>
                </a:lnTo>
                <a:lnTo>
                  <a:pt x="8870074" y="5502218"/>
                </a:lnTo>
                <a:lnTo>
                  <a:pt x="0" y="5502218"/>
                </a:lnTo>
                <a:lnTo>
                  <a:pt x="0" y="0"/>
                </a:lnTo>
                <a:close/>
              </a:path>
            </a:pathLst>
          </a:custGeom>
          <a:blipFill>
            <a:blip r:embed="rId3">
              <a:alphaModFix/>
            </a:blip>
            <a:stretch>
              <a:fillRect t="-9174"/>
            </a:stretch>
          </a:blipFill>
          <a:ln>
            <a:noFill/>
          </a:ln>
        </p:spPr>
        <p:txBody>
          <a:bodyPr/>
          <a:lstStyle/>
          <a:p>
            <a:pPr>
              <a:defRPr/>
            </a:pPr>
            <a:endParaRPr lang="el-GR" dirty="0"/>
          </a:p>
        </p:txBody>
      </p:sp>
      <p:sp>
        <p:nvSpPr>
          <p:cNvPr id="10" name="Google Shape;144;p5">
            <a:extLst>
              <a:ext uri="{FF2B5EF4-FFF2-40B4-BE49-F238E27FC236}">
                <a16:creationId xmlns:a16="http://schemas.microsoft.com/office/drawing/2014/main" id="{444B4ACA-F45D-3349-DA8D-9772ECE61208}"/>
              </a:ext>
            </a:extLst>
          </p:cNvPr>
          <p:cNvSpPr txBox="1"/>
          <p:nvPr/>
        </p:nvSpPr>
        <p:spPr bwMode="auto">
          <a:xfrm>
            <a:off x="821409" y="811198"/>
            <a:ext cx="16598685" cy="1046440"/>
          </a:xfrm>
          <a:prstGeom prst="rect">
            <a:avLst/>
          </a:prstGeom>
          <a:noFill/>
          <a:ln>
            <a:noFill/>
          </a:ln>
        </p:spPr>
        <p:txBody>
          <a:bodyPr spcFirstLastPara="1" wrap="square" lIns="0" tIns="0" rIns="0" bIns="0" anchor="t" anchorCtr="0">
            <a:spAutoFit/>
          </a:bodyPr>
          <a:lstStyle/>
          <a:p>
            <a:pPr lvl="0">
              <a:buSzPts val="2051"/>
              <a:defRPr/>
            </a:pPr>
            <a:r>
              <a:rPr lang="el-GR" sz="4000" dirty="0">
                <a:solidFill>
                  <a:schemeClr val="tx1"/>
                </a:solidFill>
                <a:latin typeface="Aptos Display" panose="020B0004020202020204" pitchFamily="34" charset="0"/>
                <a:cs typeface="Poppins"/>
              </a:rPr>
              <a:t>ΕΠΙΔΟΣΕΙΣ ΔΣΠ ΑΝΑ ΠΕΡΙΦΕΡΕΙΑΚΗ ΕΝΟΤΗΤΑ (2023)</a:t>
            </a:r>
            <a:endParaRPr dirty="0">
              <a:latin typeface="Aptos Display" panose="020B0004020202020204" pitchFamily="34" charset="0"/>
            </a:endParaRPr>
          </a:p>
          <a:p>
            <a:pPr lvl="0" algn="r">
              <a:buSzPts val="2051"/>
              <a:defRPr/>
            </a:pPr>
            <a:endParaRPr lang="el-GR" sz="2800" dirty="0">
              <a:solidFill>
                <a:srgbClr val="7030A0"/>
              </a:solidFill>
              <a:latin typeface="Aptos"/>
            </a:endParaRPr>
          </a:p>
        </p:txBody>
      </p:sp>
    </p:spTree>
    <p:extLst>
      <p:ext uri="{BB962C8B-B14F-4D97-AF65-F5344CB8AC3E}">
        <p14:creationId xmlns:p14="http://schemas.microsoft.com/office/powerpoint/2010/main" val="869468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3" name="Google Shape;183;p7"/>
          <p:cNvSpPr>
            <a:spLocks noChangeAspect="1"/>
          </p:cNvSpPr>
          <p:nvPr/>
        </p:nvSpPr>
        <p:spPr bwMode="auto">
          <a:xfrm>
            <a:off x="0" y="2434136"/>
            <a:ext cx="13187072" cy="6675120"/>
          </a:xfrm>
          <a:custGeom>
            <a:avLst/>
            <a:gdLst/>
            <a:ahLst/>
            <a:cxnLst/>
            <a:rect l="l" t="t" r="r" b="b"/>
            <a:pathLst>
              <a:path w="13603584" h="7890079" extrusionOk="0">
                <a:moveTo>
                  <a:pt x="0" y="0"/>
                </a:moveTo>
                <a:lnTo>
                  <a:pt x="13603584" y="0"/>
                </a:lnTo>
                <a:lnTo>
                  <a:pt x="13603584" y="7890079"/>
                </a:lnTo>
                <a:lnTo>
                  <a:pt x="0" y="7890079"/>
                </a:lnTo>
                <a:lnTo>
                  <a:pt x="0" y="0"/>
                </a:lnTo>
                <a:close/>
              </a:path>
            </a:pathLst>
          </a:custGeom>
          <a:blipFill>
            <a:blip r:embed="rId3">
              <a:alphaModFix/>
            </a:blip>
            <a:stretch>
              <a:fillRect t="-5858"/>
            </a:stretch>
          </a:blipFill>
          <a:ln>
            <a:noFill/>
          </a:ln>
        </p:spPr>
        <p:txBody>
          <a:bodyPr/>
          <a:lstStyle/>
          <a:p>
            <a:pPr>
              <a:defRPr/>
            </a:pPr>
            <a:endParaRPr lang="el-GR" dirty="0"/>
          </a:p>
        </p:txBody>
      </p:sp>
      <p:sp>
        <p:nvSpPr>
          <p:cNvPr id="186" name="Google Shape;186;p7"/>
          <p:cNvSpPr txBox="1"/>
          <p:nvPr/>
        </p:nvSpPr>
        <p:spPr bwMode="auto">
          <a:xfrm>
            <a:off x="650929" y="389624"/>
            <a:ext cx="17077111" cy="1723549"/>
          </a:xfrm>
          <a:prstGeom prst="rect">
            <a:avLst/>
          </a:prstGeom>
          <a:noFill/>
          <a:ln>
            <a:noFill/>
          </a:ln>
        </p:spPr>
        <p:txBody>
          <a:bodyPr spcFirstLastPara="1" wrap="square" lIns="0" tIns="0" rIns="0" bIns="0" anchor="t" anchorCtr="0">
            <a:spAutoFit/>
          </a:bodyPr>
          <a:lstStyle/>
          <a:p>
            <a:pPr marL="0" marR="0" lvl="0" indent="0" algn="l">
              <a:lnSpc>
                <a:spcPct val="140036"/>
              </a:lnSpc>
              <a:spcBef>
                <a:spcPts val="0"/>
              </a:spcBef>
              <a:spcAft>
                <a:spcPts val="0"/>
              </a:spcAft>
              <a:buClr>
                <a:srgbClr val="000000"/>
              </a:buClr>
              <a:buSzPts val="2725"/>
              <a:buFont typeface="Arial"/>
              <a:buNone/>
              <a:defRPr/>
            </a:pPr>
            <a:r>
              <a:rPr lang="el-GR" sz="4000" b="0" i="0" u="none" strike="noStrike" cap="none" dirty="0">
                <a:solidFill>
                  <a:srgbClr val="000000"/>
                </a:solidFill>
                <a:latin typeface="Aptos"/>
                <a:ea typeface="Poppins"/>
                <a:cs typeface="Poppins"/>
              </a:rPr>
              <a:t>Φυσιογνωμία των Δήμων της Αττικής (1/3)</a:t>
            </a:r>
            <a:r>
              <a:rPr lang="en-US" sz="4000" b="0" i="0" u="none" strike="noStrike" cap="none" dirty="0">
                <a:solidFill>
                  <a:srgbClr val="000000"/>
                </a:solidFill>
                <a:latin typeface="Aptos"/>
                <a:ea typeface="Poppins"/>
                <a:cs typeface="Poppins"/>
              </a:rPr>
              <a:t>: </a:t>
            </a:r>
            <a:endParaRPr lang="el-GR" sz="4000" b="0" i="0" u="none" strike="noStrike" cap="none" dirty="0">
              <a:solidFill>
                <a:srgbClr val="000000"/>
              </a:solidFill>
              <a:latin typeface="Aptos"/>
              <a:ea typeface="Poppins"/>
              <a:cs typeface="Poppins"/>
            </a:endParaRPr>
          </a:p>
          <a:p>
            <a:pPr marL="0" marR="0" lvl="0" indent="0" algn="l">
              <a:lnSpc>
                <a:spcPct val="140036"/>
              </a:lnSpc>
              <a:spcBef>
                <a:spcPts val="0"/>
              </a:spcBef>
              <a:spcAft>
                <a:spcPts val="0"/>
              </a:spcAft>
              <a:buClr>
                <a:srgbClr val="000000"/>
              </a:buClr>
              <a:buSzPts val="2725"/>
              <a:buFont typeface="Arial"/>
              <a:buNone/>
              <a:defRPr/>
            </a:pPr>
            <a:r>
              <a:rPr lang="el-GR" sz="4000" dirty="0">
                <a:latin typeface="Aptos"/>
                <a:ea typeface="Poppins"/>
                <a:cs typeface="Poppins"/>
              </a:rPr>
              <a:t>Πληθυσμιακή πυκνότητα </a:t>
            </a:r>
            <a:r>
              <a:rPr lang="en-US" sz="4000" dirty="0">
                <a:latin typeface="Aptos"/>
                <a:ea typeface="Poppins"/>
                <a:cs typeface="Poppins"/>
              </a:rPr>
              <a:t>vs. </a:t>
            </a:r>
            <a:r>
              <a:rPr lang="el-GR" sz="4000" dirty="0">
                <a:latin typeface="Aptos"/>
                <a:ea typeface="Poppins"/>
                <a:cs typeface="Poppins"/>
              </a:rPr>
              <a:t>Συλλογή Αστικών Αποβλήτων</a:t>
            </a:r>
            <a:endParaRPr sz="2400" b="0" i="0" u="none" strike="noStrike" cap="none" dirty="0">
              <a:solidFill>
                <a:srgbClr val="000000"/>
              </a:solidFill>
              <a:latin typeface="Aptos"/>
            </a:endParaRPr>
          </a:p>
        </p:txBody>
      </p:sp>
      <p:sp>
        <p:nvSpPr>
          <p:cNvPr id="188" name="Google Shape;188;p7"/>
          <p:cNvSpPr txBox="1"/>
          <p:nvPr/>
        </p:nvSpPr>
        <p:spPr bwMode="auto">
          <a:xfrm>
            <a:off x="13037090" y="2434136"/>
            <a:ext cx="4690950" cy="6721840"/>
          </a:xfrm>
          <a:prstGeom prst="rect">
            <a:avLst/>
          </a:prstGeom>
          <a:noFill/>
          <a:ln>
            <a:noFill/>
          </a:ln>
        </p:spPr>
        <p:txBody>
          <a:bodyPr spcFirstLastPara="1" wrap="square" lIns="0" tIns="0" rIns="0" bIns="0" anchor="t" anchorCtr="0">
            <a:spAutoFit/>
          </a:bodyPr>
          <a:lstStyle/>
          <a:p>
            <a:pPr marL="528638" marR="0" lvl="0" indent="-342900" algn="l">
              <a:lnSpc>
                <a:spcPct val="140041"/>
              </a:lnSpc>
              <a:spcBef>
                <a:spcPts val="0"/>
              </a:spcBef>
              <a:spcAft>
                <a:spcPts val="0"/>
              </a:spcAft>
              <a:buClr>
                <a:srgbClr val="000000"/>
              </a:buClr>
              <a:buSzPts val="2425"/>
              <a:buFont typeface="Wingdings 2"/>
              <a:buChar char="õ"/>
              <a:defRPr/>
            </a:pPr>
            <a:r>
              <a:rPr lang="el-GR" sz="2400" dirty="0">
                <a:latin typeface="Aptos"/>
                <a:ea typeface="Poppins"/>
                <a:cs typeface="Poppins"/>
              </a:rPr>
              <a:t>Δ</a:t>
            </a:r>
            <a:r>
              <a:rPr lang="el-GR" sz="2400" b="0" i="0" u="none" strike="noStrike" cap="none" dirty="0">
                <a:solidFill>
                  <a:srgbClr val="000000"/>
                </a:solidFill>
                <a:latin typeface="Aptos"/>
                <a:ea typeface="Poppins"/>
                <a:cs typeface="Poppins"/>
              </a:rPr>
              <a:t>ήμοι </a:t>
            </a:r>
            <a:r>
              <a:rPr lang="el-GR" sz="2400" b="1" i="0" u="none" strike="noStrike" cap="none" dirty="0">
                <a:solidFill>
                  <a:srgbClr val="000000"/>
                </a:solidFill>
                <a:latin typeface="Aptos"/>
                <a:ea typeface="Poppins"/>
                <a:cs typeface="Poppins"/>
              </a:rPr>
              <a:t>χαμηλής πληθυσμιακής  πυκνότητας</a:t>
            </a:r>
            <a:r>
              <a:rPr lang="el-GR" sz="2400" b="0" i="0" u="none" strike="noStrike" cap="none" dirty="0">
                <a:solidFill>
                  <a:srgbClr val="000000"/>
                </a:solidFill>
                <a:latin typeface="Aptos"/>
                <a:ea typeface="Poppins"/>
                <a:cs typeface="Poppins"/>
              </a:rPr>
              <a:t>, όπως η Φυλή, η Κηφισιά και ο Πόρος, εμφανίζουν </a:t>
            </a:r>
            <a:r>
              <a:rPr lang="el-GR" sz="2400" b="1" i="0" u="none" strike="noStrike" cap="none" dirty="0">
                <a:solidFill>
                  <a:srgbClr val="000000"/>
                </a:solidFill>
                <a:latin typeface="Aptos"/>
                <a:ea typeface="Poppins"/>
                <a:cs typeface="Poppins"/>
              </a:rPr>
              <a:t>πολύ υψηλές τιμές παραγόμενων αποβλήτων</a:t>
            </a:r>
            <a:endParaRPr lang="el-GR" sz="2400" b="1" i="0" u="none" strike="noStrike" cap="none" dirty="0">
              <a:solidFill>
                <a:srgbClr val="000000"/>
              </a:solidFill>
              <a:latin typeface="Aptos"/>
            </a:endParaRPr>
          </a:p>
          <a:p>
            <a:pPr marL="528638" marR="0" lvl="0" indent="-342900" algn="l">
              <a:lnSpc>
                <a:spcPct val="140041"/>
              </a:lnSpc>
              <a:spcBef>
                <a:spcPts val="0"/>
              </a:spcBef>
              <a:spcAft>
                <a:spcPts val="0"/>
              </a:spcAft>
              <a:buClr>
                <a:srgbClr val="000000"/>
              </a:buClr>
              <a:buSzPts val="2425"/>
              <a:buFont typeface="Wingdings 2"/>
              <a:buChar char="õ"/>
              <a:defRPr/>
            </a:pPr>
            <a:r>
              <a:rPr lang="el-GR" sz="2400" b="1" dirty="0">
                <a:latin typeface="Aptos"/>
                <a:ea typeface="Poppins"/>
                <a:cs typeface="Poppins"/>
              </a:rPr>
              <a:t>Π</a:t>
            </a:r>
            <a:r>
              <a:rPr lang="el-GR" sz="2400" b="1" i="0" u="none" strike="noStrike" cap="none" dirty="0">
                <a:solidFill>
                  <a:srgbClr val="000000"/>
                </a:solidFill>
                <a:latin typeface="Aptos"/>
                <a:ea typeface="Poppins"/>
                <a:cs typeface="Poppins"/>
              </a:rPr>
              <a:t>ολυπληθείς αστικοί δήμοι</a:t>
            </a:r>
            <a:r>
              <a:rPr lang="el-GR" sz="2400" b="0" i="0" u="none" strike="noStrike" cap="none" dirty="0">
                <a:solidFill>
                  <a:srgbClr val="000000"/>
                </a:solidFill>
                <a:latin typeface="Aptos"/>
                <a:ea typeface="Poppins"/>
                <a:cs typeface="Poppins"/>
              </a:rPr>
              <a:t>, όπως η Αθήνα και ο Πειραιάς, παρουσιάζουν </a:t>
            </a:r>
            <a:r>
              <a:rPr lang="el-GR" sz="2400" b="1" i="0" u="none" strike="noStrike" cap="none" dirty="0">
                <a:solidFill>
                  <a:srgbClr val="000000"/>
                </a:solidFill>
                <a:latin typeface="Aptos"/>
                <a:ea typeface="Poppins"/>
                <a:cs typeface="Poppins"/>
              </a:rPr>
              <a:t>σχετικά μέτριες επιδόσεις</a:t>
            </a:r>
            <a:endParaRPr lang="el-GR" sz="2400" b="1" i="0" u="none" strike="noStrike" cap="none" dirty="0">
              <a:solidFill>
                <a:srgbClr val="000000"/>
              </a:solidFill>
              <a:latin typeface="Aptos"/>
            </a:endParaRPr>
          </a:p>
          <a:p>
            <a:pPr marL="528638" marR="0" lvl="0" indent="-342900" algn="l">
              <a:lnSpc>
                <a:spcPct val="140041"/>
              </a:lnSpc>
              <a:spcBef>
                <a:spcPts val="0"/>
              </a:spcBef>
              <a:spcAft>
                <a:spcPts val="0"/>
              </a:spcAft>
              <a:buClr>
                <a:srgbClr val="000000"/>
              </a:buClr>
              <a:buSzPts val="2425"/>
              <a:buFont typeface="Wingdings 2"/>
              <a:buChar char="õ"/>
              <a:defRPr/>
            </a:pPr>
            <a:r>
              <a:rPr lang="el-GR" sz="2400" b="0" i="0" u="none" strike="noStrike" cap="none" dirty="0">
                <a:solidFill>
                  <a:srgbClr val="000000"/>
                </a:solidFill>
                <a:latin typeface="Aptos"/>
                <a:ea typeface="Poppins"/>
                <a:cs typeface="Poppins"/>
              </a:rPr>
              <a:t>Δήμοι </a:t>
            </a:r>
            <a:r>
              <a:rPr lang="el-GR" sz="2400" b="1" i="0" u="none" strike="noStrike" cap="none" dirty="0">
                <a:solidFill>
                  <a:srgbClr val="000000"/>
                </a:solidFill>
                <a:latin typeface="Aptos"/>
                <a:ea typeface="Poppins"/>
                <a:cs typeface="Poppins"/>
              </a:rPr>
              <a:t>υψηλής πληθυσμιακής  πυκνότητας</a:t>
            </a:r>
            <a:r>
              <a:rPr lang="el-GR" sz="2400" b="0" i="0" u="none" strike="noStrike" cap="none" dirty="0">
                <a:solidFill>
                  <a:srgbClr val="000000"/>
                </a:solidFill>
                <a:latin typeface="Aptos"/>
                <a:ea typeface="Poppins"/>
                <a:cs typeface="Poppins"/>
              </a:rPr>
              <a:t>, όπως το Γαλάτσι και η Καλλιθέα, έχουν </a:t>
            </a:r>
            <a:r>
              <a:rPr lang="el-GR" sz="2400" b="1" i="0" u="none" strike="noStrike" cap="none" dirty="0">
                <a:solidFill>
                  <a:srgbClr val="000000"/>
                </a:solidFill>
                <a:latin typeface="Aptos"/>
                <a:ea typeface="Poppins"/>
                <a:cs typeface="Poppins"/>
              </a:rPr>
              <a:t>χαμηλή παραγωγή αποβλήτων</a:t>
            </a:r>
            <a:endParaRPr lang="el-GR" sz="2400" b="1" i="0" u="none" strike="noStrike" cap="none" dirty="0">
              <a:solidFill>
                <a:srgbClr val="000000"/>
              </a:solidFill>
              <a:latin typeface="Aptos"/>
            </a:endParaRPr>
          </a:p>
        </p:txBody>
      </p:sp>
      <p:pic>
        <p:nvPicPr>
          <p:cNvPr id="2" name="Εικόνα 1"/>
          <p:cNvPicPr>
            <a:picLocks noChangeAspect="1"/>
          </p:cNvPicPr>
          <p:nvPr/>
        </p:nvPicPr>
        <p:blipFill>
          <a:blip r:embed="rId4"/>
          <a:stretch/>
        </p:blipFill>
        <p:spPr bwMode="auto">
          <a:xfrm>
            <a:off x="515662" y="9933026"/>
            <a:ext cx="801694" cy="2164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anim calcmode="lin" valueType="num">
                                      <p:cBhvr additive="base">
                                        <p:cTn id="7" dur="500" fill="hold"/>
                                        <p:tgtEl>
                                          <p:spTgt spid="1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8">
                                            <p:txEl>
                                              <p:pRg st="1" end="1"/>
                                            </p:txEl>
                                          </p:spTgt>
                                        </p:tgtEl>
                                        <p:attrNameLst>
                                          <p:attrName>style.visibility</p:attrName>
                                        </p:attrNameLst>
                                      </p:cBhvr>
                                      <p:to>
                                        <p:strVal val="visible"/>
                                      </p:to>
                                    </p:set>
                                    <p:anim calcmode="lin" valueType="num">
                                      <p:cBhvr additive="base">
                                        <p:cTn id="11" dur="500" fill="hold"/>
                                        <p:tgtEl>
                                          <p:spTgt spid="18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8">
                                            <p:txEl>
                                              <p:pRg st="2" end="2"/>
                                            </p:txEl>
                                          </p:spTgt>
                                        </p:tgtEl>
                                        <p:attrNameLst>
                                          <p:attrName>style.visibility</p:attrName>
                                        </p:attrNameLst>
                                      </p:cBhvr>
                                      <p:to>
                                        <p:strVal val="visible"/>
                                      </p:to>
                                    </p:set>
                                    <p:anim calcmode="lin" valueType="num">
                                      <p:cBhvr additive="base">
                                        <p:cTn id="15" dur="500" fill="hold"/>
                                        <p:tgtEl>
                                          <p:spTgt spid="18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8" name="Google Shape;198;p8"/>
          <p:cNvSpPr txBox="1"/>
          <p:nvPr/>
        </p:nvSpPr>
        <p:spPr bwMode="auto">
          <a:xfrm>
            <a:off x="13273406" y="2697221"/>
            <a:ext cx="4485284" cy="6721840"/>
          </a:xfrm>
          <a:prstGeom prst="rect">
            <a:avLst/>
          </a:prstGeom>
          <a:noFill/>
          <a:ln>
            <a:noFill/>
          </a:ln>
        </p:spPr>
        <p:txBody>
          <a:bodyPr spcFirstLastPara="1" wrap="square" lIns="0" tIns="0" rIns="0" bIns="0" anchor="t" anchorCtr="0">
            <a:spAutoFit/>
          </a:bodyPr>
          <a:lstStyle/>
          <a:p>
            <a:pPr marL="342900" marR="0" lvl="0" indent="-342900" algn="l">
              <a:lnSpc>
                <a:spcPct val="140000"/>
              </a:lnSpc>
              <a:spcBef>
                <a:spcPts val="0"/>
              </a:spcBef>
              <a:spcAft>
                <a:spcPts val="0"/>
              </a:spcAft>
              <a:buClr>
                <a:srgbClr val="000000"/>
              </a:buClr>
              <a:buSzPts val="2255"/>
              <a:buFont typeface="Wingdings 2"/>
              <a:buChar char="õ"/>
              <a:defRPr/>
            </a:pPr>
            <a:r>
              <a:rPr lang="el-GR" sz="2400" dirty="0">
                <a:latin typeface="Aptos"/>
                <a:ea typeface="Poppins"/>
                <a:cs typeface="Poppins"/>
              </a:rPr>
              <a:t>Η</a:t>
            </a:r>
            <a:r>
              <a:rPr lang="el-GR" sz="2400" b="0" i="0" u="none" strike="noStrike" cap="none" dirty="0">
                <a:solidFill>
                  <a:srgbClr val="000000"/>
                </a:solidFill>
                <a:latin typeface="Aptos"/>
                <a:ea typeface="Poppins"/>
                <a:cs typeface="Poppins"/>
              </a:rPr>
              <a:t> </a:t>
            </a:r>
            <a:r>
              <a:rPr lang="el-GR" sz="2400" b="1" i="0" u="none" strike="noStrike" cap="none" dirty="0">
                <a:solidFill>
                  <a:srgbClr val="000000"/>
                </a:solidFill>
                <a:latin typeface="Aptos"/>
                <a:ea typeface="Poppins"/>
                <a:cs typeface="Poppins"/>
              </a:rPr>
              <a:t>πλειοψηφία</a:t>
            </a:r>
            <a:r>
              <a:rPr lang="el-GR" sz="2400" b="0" i="0" u="none" strike="noStrike" cap="none" dirty="0">
                <a:solidFill>
                  <a:srgbClr val="000000"/>
                </a:solidFill>
                <a:latin typeface="Aptos"/>
                <a:ea typeface="Poppins"/>
                <a:cs typeface="Poppins"/>
              </a:rPr>
              <a:t> των δήμων συγκεντρώνεται </a:t>
            </a:r>
            <a:r>
              <a:rPr lang="el-GR" sz="2400" b="1" i="0" u="none" strike="noStrike" cap="none" dirty="0">
                <a:solidFill>
                  <a:srgbClr val="000000"/>
                </a:solidFill>
                <a:latin typeface="Aptos"/>
                <a:ea typeface="Poppins"/>
                <a:cs typeface="Poppins"/>
              </a:rPr>
              <a:t>κάτω από τον μέσο όρο </a:t>
            </a:r>
            <a:r>
              <a:rPr lang="el-GR" sz="2400" b="0" i="0" u="none" strike="noStrike" cap="none" dirty="0">
                <a:solidFill>
                  <a:srgbClr val="000000"/>
                </a:solidFill>
                <a:latin typeface="Aptos"/>
                <a:ea typeface="Poppins"/>
                <a:cs typeface="Poppins"/>
              </a:rPr>
              <a:t>(περίπου 50-60 κιλά/κάτοικο/έτος)</a:t>
            </a:r>
            <a:endParaRPr lang="el-GR" sz="2400" b="0" i="0" u="none" strike="noStrike" cap="none" dirty="0">
              <a:solidFill>
                <a:srgbClr val="000000"/>
              </a:solidFill>
              <a:latin typeface="Aptos"/>
            </a:endParaRPr>
          </a:p>
          <a:p>
            <a:pPr marL="342900" marR="0" lvl="0" indent="-342900" algn="l">
              <a:lnSpc>
                <a:spcPct val="140000"/>
              </a:lnSpc>
              <a:spcBef>
                <a:spcPts val="0"/>
              </a:spcBef>
              <a:spcAft>
                <a:spcPts val="0"/>
              </a:spcAft>
              <a:buClr>
                <a:srgbClr val="000000"/>
              </a:buClr>
              <a:buSzPts val="2255"/>
              <a:buFont typeface="Wingdings 2"/>
              <a:buChar char="õ"/>
              <a:defRPr/>
            </a:pPr>
            <a:r>
              <a:rPr lang="el-GR" sz="2400" b="0" i="0" u="none" strike="noStrike" cap="none" dirty="0">
                <a:solidFill>
                  <a:srgbClr val="000000"/>
                </a:solidFill>
                <a:latin typeface="Aptos"/>
                <a:ea typeface="Poppins"/>
                <a:cs typeface="Poppins"/>
              </a:rPr>
              <a:t>Δήμοι όπως η Γλυφάδα, ο Πόρος, το Κορωπί και το Μαρούσι επιτυγχάνουν σημαντικά υψηλές επιδόσεις</a:t>
            </a:r>
            <a:endParaRPr lang="el-GR" sz="2400" b="0" i="0" u="none" strike="noStrike" cap="none" dirty="0">
              <a:solidFill>
                <a:srgbClr val="000000"/>
              </a:solidFill>
              <a:latin typeface="Aptos"/>
            </a:endParaRPr>
          </a:p>
          <a:p>
            <a:pPr marL="342900" marR="0" lvl="0" indent="-342900" algn="l">
              <a:lnSpc>
                <a:spcPct val="140000"/>
              </a:lnSpc>
              <a:spcBef>
                <a:spcPts val="0"/>
              </a:spcBef>
              <a:spcAft>
                <a:spcPts val="0"/>
              </a:spcAft>
              <a:buClr>
                <a:srgbClr val="000000"/>
              </a:buClr>
              <a:buSzPts val="2255"/>
              <a:buFont typeface="Wingdings 2"/>
              <a:buChar char="õ"/>
              <a:defRPr/>
            </a:pPr>
            <a:r>
              <a:rPr lang="el-GR" sz="2400" dirty="0">
                <a:latin typeface="Aptos"/>
                <a:ea typeface="Poppins"/>
                <a:cs typeface="Poppins"/>
              </a:rPr>
              <a:t>Δ</a:t>
            </a:r>
            <a:r>
              <a:rPr lang="el-GR" sz="2400" b="0" i="0" u="none" strike="noStrike" cap="none" dirty="0">
                <a:solidFill>
                  <a:srgbClr val="000000"/>
                </a:solidFill>
                <a:latin typeface="Aptos"/>
                <a:ea typeface="Poppins"/>
                <a:cs typeface="Poppins"/>
              </a:rPr>
              <a:t>ήμοι </a:t>
            </a:r>
            <a:r>
              <a:rPr lang="el-GR" sz="2400" b="1" i="0" u="none" strike="noStrike" cap="none" dirty="0">
                <a:solidFill>
                  <a:srgbClr val="000000"/>
                </a:solidFill>
                <a:latin typeface="Aptos"/>
                <a:ea typeface="Poppins"/>
                <a:cs typeface="Poppins"/>
              </a:rPr>
              <a:t>υψηλής πυκνότητας </a:t>
            </a:r>
            <a:r>
              <a:rPr lang="el-GR" sz="2400" b="0" i="0" u="none" strike="noStrike" cap="none" dirty="0">
                <a:solidFill>
                  <a:srgbClr val="000000"/>
                </a:solidFill>
                <a:latin typeface="Aptos"/>
                <a:ea typeface="Poppins"/>
                <a:cs typeface="Poppins"/>
              </a:rPr>
              <a:t>όπως η Αθήνα, η Καλλιθέα, η Νέα Σμύρνη και ο Πειραιάς, βρίσκονται </a:t>
            </a:r>
            <a:r>
              <a:rPr lang="el-GR" sz="2400" b="1" i="0" u="none" strike="noStrike" cap="none" dirty="0">
                <a:solidFill>
                  <a:srgbClr val="000000"/>
                </a:solidFill>
                <a:latin typeface="Aptos"/>
                <a:ea typeface="Poppins"/>
                <a:cs typeface="Poppins"/>
              </a:rPr>
              <a:t>κοντά ή κάτω από τον μέσο όρο</a:t>
            </a:r>
            <a:endParaRPr sz="1600" b="1" dirty="0"/>
          </a:p>
        </p:txBody>
      </p:sp>
      <p:sp>
        <p:nvSpPr>
          <p:cNvPr id="193" name="Google Shape;193;p8"/>
          <p:cNvSpPr/>
          <p:nvPr/>
        </p:nvSpPr>
        <p:spPr bwMode="auto">
          <a:xfrm>
            <a:off x="595271" y="2697221"/>
            <a:ext cx="12295192" cy="6461759"/>
          </a:xfrm>
          <a:custGeom>
            <a:avLst/>
            <a:gdLst/>
            <a:ahLst/>
            <a:cxnLst/>
            <a:rect l="l" t="t" r="r" b="b"/>
            <a:pathLst>
              <a:path w="14288811" h="6997607" extrusionOk="0">
                <a:moveTo>
                  <a:pt x="0" y="0"/>
                </a:moveTo>
                <a:lnTo>
                  <a:pt x="14288811" y="0"/>
                </a:lnTo>
                <a:lnTo>
                  <a:pt x="14288811" y="6997606"/>
                </a:lnTo>
                <a:lnTo>
                  <a:pt x="0" y="6997606"/>
                </a:lnTo>
                <a:lnTo>
                  <a:pt x="0" y="0"/>
                </a:lnTo>
                <a:close/>
              </a:path>
            </a:pathLst>
          </a:custGeom>
          <a:blipFill>
            <a:blip r:embed="rId3">
              <a:alphaModFix/>
            </a:blip>
            <a:srcRect l="567" r="567" b="940"/>
            <a:stretch>
              <a:fillRect/>
            </a:stretch>
          </a:blipFill>
          <a:ln>
            <a:noFill/>
          </a:ln>
        </p:spPr>
        <p:txBody>
          <a:bodyPr/>
          <a:lstStyle/>
          <a:p>
            <a:pPr>
              <a:defRPr/>
            </a:pPr>
            <a:endParaRPr lang="el-GR" dirty="0"/>
          </a:p>
        </p:txBody>
      </p:sp>
      <p:sp>
        <p:nvSpPr>
          <p:cNvPr id="2" name="Google Shape;186;p7"/>
          <p:cNvSpPr txBox="1"/>
          <p:nvPr/>
        </p:nvSpPr>
        <p:spPr bwMode="auto">
          <a:xfrm>
            <a:off x="650930" y="582143"/>
            <a:ext cx="14039681" cy="1723549"/>
          </a:xfrm>
          <a:prstGeom prst="rect">
            <a:avLst/>
          </a:prstGeom>
          <a:noFill/>
          <a:ln>
            <a:noFill/>
          </a:ln>
        </p:spPr>
        <p:txBody>
          <a:bodyPr spcFirstLastPara="1" wrap="square" lIns="0" tIns="0" rIns="0" bIns="0" anchor="t" anchorCtr="0">
            <a:spAutoFit/>
          </a:bodyPr>
          <a:lstStyle/>
          <a:p>
            <a:pPr marL="0" marR="0" lvl="0" indent="0" algn="l">
              <a:lnSpc>
                <a:spcPct val="140036"/>
              </a:lnSpc>
              <a:spcBef>
                <a:spcPts val="0"/>
              </a:spcBef>
              <a:spcAft>
                <a:spcPts val="0"/>
              </a:spcAft>
              <a:buClr>
                <a:srgbClr val="000000"/>
              </a:buClr>
              <a:buSzPts val="2725"/>
              <a:buFont typeface="Arial"/>
              <a:buNone/>
              <a:defRPr/>
            </a:pPr>
            <a:r>
              <a:rPr lang="el-GR" sz="4000" b="0" i="0" u="none" strike="noStrike" cap="none" dirty="0">
                <a:solidFill>
                  <a:srgbClr val="000000"/>
                </a:solidFill>
                <a:latin typeface="Aptos"/>
                <a:ea typeface="Poppins"/>
                <a:cs typeface="Poppins"/>
              </a:rPr>
              <a:t>Φυσιογνωμία των Δήμων της Αττικής (2/3)</a:t>
            </a:r>
            <a:r>
              <a:rPr lang="en-US" sz="4000" b="0" i="0" u="none" strike="noStrike" cap="none" dirty="0">
                <a:solidFill>
                  <a:srgbClr val="000000"/>
                </a:solidFill>
                <a:latin typeface="Aptos"/>
                <a:ea typeface="Poppins"/>
                <a:cs typeface="Poppins"/>
              </a:rPr>
              <a:t>: </a:t>
            </a:r>
            <a:endParaRPr lang="el-GR" sz="4000" b="0" i="0" u="none" strike="noStrike" cap="none" dirty="0">
              <a:solidFill>
                <a:srgbClr val="000000"/>
              </a:solidFill>
              <a:latin typeface="Aptos"/>
              <a:ea typeface="Poppins"/>
              <a:cs typeface="Poppins"/>
            </a:endParaRPr>
          </a:p>
          <a:p>
            <a:pPr marL="0" marR="0" lvl="0" indent="0" algn="l">
              <a:lnSpc>
                <a:spcPct val="140036"/>
              </a:lnSpc>
              <a:spcBef>
                <a:spcPts val="0"/>
              </a:spcBef>
              <a:spcAft>
                <a:spcPts val="0"/>
              </a:spcAft>
              <a:buClr>
                <a:srgbClr val="000000"/>
              </a:buClr>
              <a:buSzPts val="2725"/>
              <a:buFont typeface="Arial"/>
              <a:buNone/>
              <a:defRPr/>
            </a:pPr>
            <a:r>
              <a:rPr lang="el-GR" sz="4000" b="0" i="0" u="none" strike="noStrike" cap="none" dirty="0">
                <a:solidFill>
                  <a:srgbClr val="000000"/>
                </a:solidFill>
                <a:latin typeface="Aptos"/>
                <a:ea typeface="Poppins"/>
                <a:cs typeface="Poppins"/>
              </a:rPr>
              <a:t>Πληθυσμιακή πυ</a:t>
            </a:r>
            <a:r>
              <a:rPr lang="el-GR" sz="4000" dirty="0">
                <a:latin typeface="Aptos"/>
                <a:ea typeface="Poppins"/>
                <a:cs typeface="Poppins"/>
              </a:rPr>
              <a:t>κνότητα </a:t>
            </a:r>
            <a:r>
              <a:rPr lang="en-US" sz="4000" dirty="0">
                <a:latin typeface="Aptos"/>
                <a:ea typeface="Poppins"/>
                <a:cs typeface="Poppins"/>
              </a:rPr>
              <a:t>vs. </a:t>
            </a:r>
            <a:r>
              <a:rPr lang="el-GR" sz="4000" dirty="0">
                <a:latin typeface="Aptos"/>
                <a:ea typeface="Poppins"/>
                <a:cs typeface="Poppins"/>
              </a:rPr>
              <a:t>Συλλογή ανακυκλώσιμων υλικών</a:t>
            </a:r>
            <a:endParaRPr sz="2400" b="0" i="0" u="none" strike="noStrike" cap="none" dirty="0">
              <a:solidFill>
                <a:srgbClr val="000000"/>
              </a:solidFill>
              <a:latin typeface="Aptos"/>
            </a:endParaRPr>
          </a:p>
        </p:txBody>
      </p:sp>
      <p:pic>
        <p:nvPicPr>
          <p:cNvPr id="3" name="Εικόνα 2"/>
          <p:cNvPicPr>
            <a:picLocks noChangeAspect="1"/>
          </p:cNvPicPr>
          <p:nvPr/>
        </p:nvPicPr>
        <p:blipFill>
          <a:blip r:embed="rId4"/>
          <a:stretch/>
        </p:blipFill>
        <p:spPr bwMode="auto">
          <a:xfrm>
            <a:off x="515662" y="9933026"/>
            <a:ext cx="801694" cy="2164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anim calcmode="lin" valueType="num">
                                      <p:cBhvr additive="base">
                                        <p:cTn id="7" dur="500" fill="hold"/>
                                        <p:tgtEl>
                                          <p:spTgt spid="198"/>
                                        </p:tgtEl>
                                        <p:attrNameLst>
                                          <p:attrName>ppt_x</p:attrName>
                                        </p:attrNameLst>
                                      </p:cBhvr>
                                      <p:tavLst>
                                        <p:tav tm="0">
                                          <p:val>
                                            <p:strVal val="#ppt_x"/>
                                          </p:val>
                                        </p:tav>
                                        <p:tav tm="100000">
                                          <p:val>
                                            <p:strVal val="#ppt_x"/>
                                          </p:val>
                                        </p:tav>
                                      </p:tavLst>
                                    </p:anim>
                                    <p:anim calcmode="lin" valueType="num">
                                      <p:cBhvr additive="base">
                                        <p:cTn id="8" dur="500" fill="hold"/>
                                        <p:tgtEl>
                                          <p:spTgt spid="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3" name="Google Shape;203;p9"/>
          <p:cNvSpPr>
            <a:spLocks noChangeAspect="1"/>
          </p:cNvSpPr>
          <p:nvPr/>
        </p:nvSpPr>
        <p:spPr bwMode="auto">
          <a:xfrm>
            <a:off x="515661" y="2630605"/>
            <a:ext cx="12701168" cy="6675120"/>
          </a:xfrm>
          <a:custGeom>
            <a:avLst/>
            <a:gdLst/>
            <a:ahLst/>
            <a:cxnLst/>
            <a:rect l="l" t="t" r="r" b="b"/>
            <a:pathLst>
              <a:path w="13719245" h="7994421" extrusionOk="0">
                <a:moveTo>
                  <a:pt x="0" y="0"/>
                </a:moveTo>
                <a:lnTo>
                  <a:pt x="13719245" y="0"/>
                </a:lnTo>
                <a:lnTo>
                  <a:pt x="13719245" y="7994421"/>
                </a:lnTo>
                <a:lnTo>
                  <a:pt x="0" y="7994421"/>
                </a:lnTo>
                <a:lnTo>
                  <a:pt x="0" y="0"/>
                </a:lnTo>
                <a:close/>
              </a:path>
            </a:pathLst>
          </a:custGeom>
          <a:blipFill>
            <a:blip r:embed="rId3">
              <a:alphaModFix/>
            </a:blip>
            <a:srcRect t="1336" b="1335"/>
            <a:stretch>
              <a:fillRect/>
            </a:stretch>
          </a:blipFill>
          <a:ln>
            <a:noFill/>
          </a:ln>
        </p:spPr>
        <p:txBody>
          <a:bodyPr/>
          <a:lstStyle/>
          <a:p>
            <a:pPr>
              <a:defRPr/>
            </a:pPr>
            <a:endParaRPr lang="el-GR" dirty="0"/>
          </a:p>
        </p:txBody>
      </p:sp>
      <p:sp>
        <p:nvSpPr>
          <p:cNvPr id="208" name="Google Shape;208;p9"/>
          <p:cNvSpPr txBox="1"/>
          <p:nvPr/>
        </p:nvSpPr>
        <p:spPr bwMode="auto">
          <a:xfrm>
            <a:off x="13235631" y="2697221"/>
            <a:ext cx="4642937" cy="7238905"/>
          </a:xfrm>
          <a:prstGeom prst="rect">
            <a:avLst/>
          </a:prstGeom>
          <a:noFill/>
          <a:ln>
            <a:noFill/>
          </a:ln>
        </p:spPr>
        <p:txBody>
          <a:bodyPr spcFirstLastPara="1" wrap="square" lIns="0" tIns="0" rIns="0" bIns="0" anchor="t" anchorCtr="0">
            <a:spAutoFit/>
          </a:bodyPr>
          <a:lstStyle/>
          <a:p>
            <a:pPr marL="342900" marR="0" lvl="0" indent="-342900" algn="l">
              <a:lnSpc>
                <a:spcPct val="140000"/>
              </a:lnSpc>
              <a:spcBef>
                <a:spcPts val="0"/>
              </a:spcBef>
              <a:spcAft>
                <a:spcPts val="0"/>
              </a:spcAft>
              <a:buClr>
                <a:srgbClr val="000000"/>
              </a:buClr>
              <a:buSzPts val="2255"/>
              <a:buFont typeface="Wingdings 2"/>
              <a:buChar char="õ"/>
              <a:defRPr/>
            </a:pPr>
            <a:r>
              <a:rPr lang="el-GR" sz="2400" b="0" i="0" u="none" strike="noStrike" cap="none" dirty="0">
                <a:solidFill>
                  <a:srgbClr val="000000"/>
                </a:solidFill>
                <a:latin typeface="Aptos"/>
                <a:ea typeface="Poppins"/>
                <a:cs typeface="Poppins"/>
              </a:rPr>
              <a:t>Η </a:t>
            </a:r>
            <a:r>
              <a:rPr lang="el-GR" sz="2400" b="1" i="0" u="none" strike="noStrike" cap="none" dirty="0">
                <a:solidFill>
                  <a:srgbClr val="000000"/>
                </a:solidFill>
                <a:latin typeface="Aptos"/>
                <a:ea typeface="Poppins"/>
                <a:cs typeface="Poppins"/>
              </a:rPr>
              <a:t>πλειοψηφία </a:t>
            </a:r>
            <a:r>
              <a:rPr lang="el-GR" sz="2400" b="0" i="0" u="none" strike="noStrike" cap="none" dirty="0">
                <a:solidFill>
                  <a:srgbClr val="000000"/>
                </a:solidFill>
                <a:latin typeface="Aptos"/>
                <a:ea typeface="Poppins"/>
                <a:cs typeface="Poppins"/>
              </a:rPr>
              <a:t>των δήμων παρουσιάζει </a:t>
            </a:r>
            <a:r>
              <a:rPr lang="el-GR" sz="2400" b="1" i="0" u="none" strike="noStrike" cap="none" dirty="0">
                <a:solidFill>
                  <a:srgbClr val="000000"/>
                </a:solidFill>
                <a:latin typeface="Aptos"/>
                <a:ea typeface="Poppins"/>
                <a:cs typeface="Poppins"/>
              </a:rPr>
              <a:t>πολύ χαμηλές επιδόσεις </a:t>
            </a:r>
            <a:r>
              <a:rPr lang="el-GR" sz="2400" b="0" i="0" u="none" strike="noStrike" cap="none" dirty="0">
                <a:solidFill>
                  <a:srgbClr val="000000"/>
                </a:solidFill>
                <a:latin typeface="Aptos"/>
                <a:ea typeface="Poppins"/>
                <a:cs typeface="Poppins"/>
              </a:rPr>
              <a:t>(κάτω από 20 </a:t>
            </a:r>
            <a:r>
              <a:rPr lang="el-GR" sz="2400" b="0" i="0" u="none" strike="noStrike" cap="none" dirty="0" err="1">
                <a:solidFill>
                  <a:srgbClr val="000000"/>
                </a:solidFill>
                <a:latin typeface="Aptos"/>
                <a:ea typeface="Poppins"/>
                <a:cs typeface="Poppins"/>
              </a:rPr>
              <a:t>kg</a:t>
            </a:r>
            <a:r>
              <a:rPr lang="el-GR" sz="2400" b="0" i="0" u="none" strike="noStrike" cap="none" dirty="0">
                <a:solidFill>
                  <a:srgbClr val="000000"/>
                </a:solidFill>
                <a:latin typeface="Aptos"/>
                <a:ea typeface="Poppins"/>
                <a:cs typeface="Poppins"/>
              </a:rPr>
              <a:t>/κάτοικο/έτος) </a:t>
            </a:r>
            <a:endParaRPr lang="el-GR" sz="2400" b="0" i="0" u="none" strike="noStrike" cap="none" dirty="0">
              <a:solidFill>
                <a:srgbClr val="000000"/>
              </a:solidFill>
              <a:latin typeface="Aptos"/>
            </a:endParaRPr>
          </a:p>
          <a:p>
            <a:pPr marL="342900" marR="0" lvl="0" indent="-342900" algn="l">
              <a:lnSpc>
                <a:spcPct val="140000"/>
              </a:lnSpc>
              <a:spcBef>
                <a:spcPts val="0"/>
              </a:spcBef>
              <a:spcAft>
                <a:spcPts val="0"/>
              </a:spcAft>
              <a:buClr>
                <a:srgbClr val="000000"/>
              </a:buClr>
              <a:buSzPts val="2255"/>
              <a:buFont typeface="Wingdings 2"/>
              <a:buChar char="õ"/>
              <a:defRPr/>
            </a:pPr>
            <a:r>
              <a:rPr lang="el-GR" sz="2400" dirty="0">
                <a:latin typeface="Aptos"/>
                <a:ea typeface="Poppins"/>
                <a:cs typeface="Poppins"/>
              </a:rPr>
              <a:t>Δ</a:t>
            </a:r>
            <a:r>
              <a:rPr lang="el-GR" sz="2400" b="0" i="0" u="none" strike="noStrike" cap="none" dirty="0">
                <a:solidFill>
                  <a:srgbClr val="000000"/>
                </a:solidFill>
                <a:latin typeface="Aptos"/>
                <a:ea typeface="Poppins"/>
                <a:cs typeface="Poppins"/>
              </a:rPr>
              <a:t>ήμοι </a:t>
            </a:r>
            <a:r>
              <a:rPr lang="el-GR" sz="2400" b="1" i="0" u="none" strike="noStrike" cap="none" dirty="0">
                <a:solidFill>
                  <a:srgbClr val="000000"/>
                </a:solidFill>
                <a:latin typeface="Aptos"/>
                <a:ea typeface="Poppins"/>
                <a:cs typeface="Poppins"/>
              </a:rPr>
              <a:t>υψηλής πυκνότητας </a:t>
            </a:r>
            <a:r>
              <a:rPr lang="el-GR" sz="2400" b="0" i="0" u="none" strike="noStrike" cap="none" dirty="0">
                <a:solidFill>
                  <a:srgbClr val="000000"/>
                </a:solidFill>
                <a:latin typeface="Aptos"/>
                <a:ea typeface="Poppins"/>
                <a:cs typeface="Poppins"/>
              </a:rPr>
              <a:t>όπως η Καλλιθέα, η Αθήνα και η Νέα Σμύρνη παρουσιάζουν </a:t>
            </a:r>
            <a:r>
              <a:rPr lang="el-GR" sz="2400" b="1" i="0" u="none" strike="noStrike" cap="none" dirty="0">
                <a:solidFill>
                  <a:srgbClr val="000000"/>
                </a:solidFill>
                <a:latin typeface="Aptos"/>
                <a:ea typeface="Poppins"/>
                <a:cs typeface="Poppins"/>
              </a:rPr>
              <a:t>χαμηλές επιδόσεις</a:t>
            </a:r>
            <a:endParaRPr lang="el-GR" sz="2400" b="1" i="0" u="none" strike="noStrike" cap="none" dirty="0">
              <a:solidFill>
                <a:srgbClr val="000000"/>
              </a:solidFill>
              <a:latin typeface="Aptos"/>
            </a:endParaRPr>
          </a:p>
          <a:p>
            <a:pPr marL="342900" marR="0" lvl="0" indent="-342900" algn="l">
              <a:lnSpc>
                <a:spcPct val="140000"/>
              </a:lnSpc>
              <a:spcBef>
                <a:spcPts val="0"/>
              </a:spcBef>
              <a:spcAft>
                <a:spcPts val="0"/>
              </a:spcAft>
              <a:buClr>
                <a:srgbClr val="000000"/>
              </a:buClr>
              <a:buSzPts val="2255"/>
              <a:buFont typeface="Wingdings 2"/>
              <a:buChar char="õ"/>
              <a:defRPr/>
            </a:pPr>
            <a:r>
              <a:rPr lang="el-GR" sz="2400" dirty="0">
                <a:latin typeface="Aptos"/>
                <a:ea typeface="Poppins"/>
                <a:cs typeface="Poppins"/>
              </a:rPr>
              <a:t>Δ</a:t>
            </a:r>
            <a:r>
              <a:rPr lang="el-GR" sz="2400" b="0" i="0" u="none" strike="noStrike" cap="none" dirty="0">
                <a:solidFill>
                  <a:srgbClr val="000000"/>
                </a:solidFill>
                <a:latin typeface="Aptos"/>
                <a:ea typeface="Poppins"/>
                <a:cs typeface="Poppins"/>
              </a:rPr>
              <a:t>ήμοι </a:t>
            </a:r>
            <a:r>
              <a:rPr lang="el-GR" sz="2400" b="1" i="0" u="none" strike="noStrike" cap="none" dirty="0">
                <a:solidFill>
                  <a:srgbClr val="000000"/>
                </a:solidFill>
                <a:latin typeface="Aptos"/>
                <a:ea typeface="Poppins"/>
                <a:cs typeface="Poppins"/>
              </a:rPr>
              <a:t>χαμηλής πυκνότητας </a:t>
            </a:r>
            <a:r>
              <a:rPr lang="el-GR" sz="2400" b="0" i="0" u="none" strike="noStrike" cap="none" dirty="0">
                <a:solidFill>
                  <a:srgbClr val="000000"/>
                </a:solidFill>
                <a:latin typeface="Aptos"/>
                <a:ea typeface="Poppins"/>
                <a:cs typeface="Poppins"/>
              </a:rPr>
              <a:t>όπως ο Διόνυσος και η Φιλοθέη καταγράφουν </a:t>
            </a:r>
            <a:r>
              <a:rPr lang="el-GR" sz="2400" b="1" i="0" u="none" strike="noStrike" cap="none" dirty="0">
                <a:solidFill>
                  <a:srgbClr val="000000"/>
                </a:solidFill>
                <a:latin typeface="Aptos"/>
                <a:ea typeface="Poppins"/>
                <a:cs typeface="Poppins"/>
              </a:rPr>
              <a:t>εντυπωσιακά υψηλές επιδόσεις </a:t>
            </a:r>
            <a:r>
              <a:rPr lang="el-GR" sz="2400" b="0" i="0" u="none" strike="noStrike" cap="none" dirty="0">
                <a:solidFill>
                  <a:srgbClr val="000000"/>
                </a:solidFill>
                <a:latin typeface="Aptos"/>
                <a:ea typeface="Poppins"/>
                <a:cs typeface="Poppins"/>
              </a:rPr>
              <a:t>(άνω των 100 και 60 </a:t>
            </a:r>
            <a:r>
              <a:rPr lang="el-GR" sz="2400" b="0" i="0" u="none" strike="noStrike" cap="none" dirty="0" err="1">
                <a:solidFill>
                  <a:srgbClr val="000000"/>
                </a:solidFill>
                <a:latin typeface="Aptos"/>
                <a:ea typeface="Poppins"/>
                <a:cs typeface="Poppins"/>
              </a:rPr>
              <a:t>kg</a:t>
            </a:r>
            <a:r>
              <a:rPr lang="el-GR" sz="2400" b="0" i="0" u="none" strike="noStrike" cap="none" dirty="0">
                <a:solidFill>
                  <a:srgbClr val="000000"/>
                </a:solidFill>
                <a:latin typeface="Aptos"/>
                <a:ea typeface="Poppins"/>
                <a:cs typeface="Poppins"/>
              </a:rPr>
              <a:t>/κάτοικο αντίστοιχα)</a:t>
            </a:r>
            <a:endParaRPr lang="el-GR" sz="2400" b="0" i="0" u="none" strike="noStrike" cap="none" dirty="0">
              <a:solidFill>
                <a:srgbClr val="000000"/>
              </a:solidFill>
              <a:latin typeface="Aptos"/>
            </a:endParaRPr>
          </a:p>
          <a:p>
            <a:pPr marL="0" marR="0" lvl="0" indent="0" algn="l">
              <a:lnSpc>
                <a:spcPct val="140000"/>
              </a:lnSpc>
              <a:spcBef>
                <a:spcPts val="0"/>
              </a:spcBef>
              <a:spcAft>
                <a:spcPts val="0"/>
              </a:spcAft>
              <a:buClr>
                <a:srgbClr val="000000"/>
              </a:buClr>
              <a:buSzPts val="2255"/>
              <a:buFont typeface="Arial"/>
              <a:buNone/>
              <a:defRPr/>
            </a:pPr>
            <a:endParaRPr lang="el-GR" sz="2400" b="0" i="0" u="none" strike="noStrike" cap="none" dirty="0">
              <a:solidFill>
                <a:srgbClr val="000000"/>
              </a:solidFill>
              <a:latin typeface="Aptos"/>
              <a:ea typeface="Poppins"/>
              <a:cs typeface="Poppins"/>
            </a:endParaRPr>
          </a:p>
        </p:txBody>
      </p:sp>
      <p:sp>
        <p:nvSpPr>
          <p:cNvPr id="2" name="Google Shape;186;p7"/>
          <p:cNvSpPr txBox="1"/>
          <p:nvPr/>
        </p:nvSpPr>
        <p:spPr bwMode="auto">
          <a:xfrm>
            <a:off x="650929" y="700137"/>
            <a:ext cx="14039681" cy="1723549"/>
          </a:xfrm>
          <a:prstGeom prst="rect">
            <a:avLst/>
          </a:prstGeom>
          <a:noFill/>
          <a:ln>
            <a:noFill/>
          </a:ln>
        </p:spPr>
        <p:txBody>
          <a:bodyPr spcFirstLastPara="1" wrap="square" lIns="0" tIns="0" rIns="0" bIns="0" anchor="t" anchorCtr="0">
            <a:spAutoFit/>
          </a:bodyPr>
          <a:lstStyle/>
          <a:p>
            <a:pPr marL="0" marR="0" lvl="0" indent="0" algn="l">
              <a:lnSpc>
                <a:spcPct val="140036"/>
              </a:lnSpc>
              <a:spcBef>
                <a:spcPts val="0"/>
              </a:spcBef>
              <a:spcAft>
                <a:spcPts val="0"/>
              </a:spcAft>
              <a:buClr>
                <a:srgbClr val="000000"/>
              </a:buClr>
              <a:buSzPts val="2725"/>
              <a:buFont typeface="Arial"/>
              <a:buNone/>
              <a:defRPr/>
            </a:pPr>
            <a:r>
              <a:rPr lang="el-GR" sz="4000" b="0" i="0" u="none" strike="noStrike" cap="none" dirty="0">
                <a:solidFill>
                  <a:srgbClr val="000000"/>
                </a:solidFill>
                <a:latin typeface="Aptos"/>
                <a:ea typeface="Poppins"/>
                <a:cs typeface="Poppins"/>
              </a:rPr>
              <a:t>Φυσιογνωμία των Δήμων της Αττικής (3/3)</a:t>
            </a:r>
            <a:r>
              <a:rPr lang="en-US" sz="4000" b="0" i="0" u="none" strike="noStrike" cap="none" dirty="0">
                <a:solidFill>
                  <a:srgbClr val="000000"/>
                </a:solidFill>
                <a:latin typeface="Aptos"/>
                <a:ea typeface="Poppins"/>
                <a:cs typeface="Poppins"/>
              </a:rPr>
              <a:t>: </a:t>
            </a:r>
            <a:endParaRPr lang="el-GR" sz="4000" b="0" i="0" u="none" strike="noStrike" cap="none" dirty="0">
              <a:solidFill>
                <a:srgbClr val="000000"/>
              </a:solidFill>
              <a:latin typeface="Aptos"/>
              <a:ea typeface="Poppins"/>
              <a:cs typeface="Poppins"/>
            </a:endParaRPr>
          </a:p>
          <a:p>
            <a:pPr marL="0" marR="0" lvl="0" indent="0" algn="l">
              <a:lnSpc>
                <a:spcPct val="140036"/>
              </a:lnSpc>
              <a:spcBef>
                <a:spcPts val="0"/>
              </a:spcBef>
              <a:spcAft>
                <a:spcPts val="0"/>
              </a:spcAft>
              <a:buClr>
                <a:srgbClr val="000000"/>
              </a:buClr>
              <a:buSzPts val="2725"/>
              <a:buFont typeface="Arial"/>
              <a:buNone/>
              <a:defRPr/>
            </a:pPr>
            <a:r>
              <a:rPr lang="el-GR" sz="4000" dirty="0">
                <a:latin typeface="Aptos"/>
                <a:ea typeface="Poppins"/>
                <a:cs typeface="Poppins"/>
              </a:rPr>
              <a:t>Πληθυσμιακή πυκνότητα </a:t>
            </a:r>
            <a:r>
              <a:rPr lang="en-US" sz="4000" b="0" i="0" u="none" strike="noStrike" cap="none" dirty="0">
                <a:solidFill>
                  <a:srgbClr val="000000"/>
                </a:solidFill>
                <a:latin typeface="Aptos"/>
                <a:ea typeface="Poppins"/>
                <a:cs typeface="Poppins"/>
              </a:rPr>
              <a:t>vs.</a:t>
            </a:r>
            <a:r>
              <a:rPr lang="el-GR" sz="4000" b="0" i="0" u="none" strike="noStrike" cap="none" dirty="0">
                <a:solidFill>
                  <a:srgbClr val="000000"/>
                </a:solidFill>
                <a:latin typeface="Aptos"/>
                <a:ea typeface="Poppins"/>
                <a:cs typeface="Poppins"/>
              </a:rPr>
              <a:t> Συλλογή οργανικών αποβλήτων</a:t>
            </a:r>
            <a:endParaRPr sz="2400" b="0" i="0" u="none" strike="noStrike" cap="none" dirty="0">
              <a:solidFill>
                <a:srgbClr val="000000"/>
              </a:solidFill>
              <a:latin typeface="Aptos"/>
            </a:endParaRPr>
          </a:p>
        </p:txBody>
      </p:sp>
      <p:pic>
        <p:nvPicPr>
          <p:cNvPr id="3" name="Εικόνα 2"/>
          <p:cNvPicPr>
            <a:picLocks noChangeAspect="1"/>
          </p:cNvPicPr>
          <p:nvPr/>
        </p:nvPicPr>
        <p:blipFill>
          <a:blip r:embed="rId4"/>
          <a:stretch/>
        </p:blipFill>
        <p:spPr bwMode="auto">
          <a:xfrm>
            <a:off x="515662" y="9933026"/>
            <a:ext cx="801694" cy="2164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8"/>
                                        </p:tgtEl>
                                        <p:attrNameLst>
                                          <p:attrName>style.visibility</p:attrName>
                                        </p:attrNameLst>
                                      </p:cBhvr>
                                      <p:to>
                                        <p:strVal val="visible"/>
                                      </p:to>
                                    </p:set>
                                    <p:anim calcmode="lin" valueType="num">
                                      <p:cBhvr additive="base">
                                        <p:cTn id="7" dur="500" fill="hold"/>
                                        <p:tgtEl>
                                          <p:spTgt spid="208"/>
                                        </p:tgtEl>
                                        <p:attrNameLst>
                                          <p:attrName>ppt_x</p:attrName>
                                        </p:attrNameLst>
                                      </p:cBhvr>
                                      <p:tavLst>
                                        <p:tav tm="0">
                                          <p:val>
                                            <p:strVal val="#ppt_x"/>
                                          </p:val>
                                        </p:tav>
                                        <p:tav tm="100000">
                                          <p:val>
                                            <p:strVal val="#ppt_x"/>
                                          </p:val>
                                        </p:tav>
                                      </p:tavLst>
                                    </p:anim>
                                    <p:anim calcmode="lin" valueType="num">
                                      <p:cBhvr additive="base">
                                        <p:cTn id="8"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7" name="Google Shape;217;p10"/>
          <p:cNvSpPr txBox="1"/>
          <p:nvPr/>
        </p:nvSpPr>
        <p:spPr bwMode="auto">
          <a:xfrm>
            <a:off x="650929" y="2062060"/>
            <a:ext cx="15149218" cy="7109639"/>
          </a:xfrm>
          <a:prstGeom prst="rect">
            <a:avLst/>
          </a:prstGeom>
          <a:noFill/>
          <a:ln>
            <a:noFill/>
          </a:ln>
        </p:spPr>
        <p:txBody>
          <a:bodyPr spcFirstLastPara="1" wrap="square" lIns="0" tIns="0" rIns="0" bIns="0" anchor="t" anchorCtr="0">
            <a:spAutoFit/>
          </a:bodyPr>
          <a:lstStyle/>
          <a:p>
            <a:pPr marL="583507" marR="0" lvl="1" indent="-342900" algn="just">
              <a:lnSpc>
                <a:spcPct val="150000"/>
              </a:lnSpc>
              <a:spcBef>
                <a:spcPts val="0"/>
              </a:spcBef>
              <a:spcAft>
                <a:spcPts val="0"/>
              </a:spcAft>
              <a:buClr>
                <a:srgbClr val="000000"/>
              </a:buClr>
              <a:buSzPts val="2300"/>
              <a:buFont typeface="Segoe UI Light"/>
              <a:buChar char="֍"/>
              <a:defRPr/>
            </a:pPr>
            <a:r>
              <a:rPr lang="el-GR" sz="2800" dirty="0">
                <a:latin typeface="Aptos" panose="020B0004020202020204" pitchFamily="34" charset="0"/>
                <a:ea typeface="Poppins"/>
                <a:cs typeface="Poppins"/>
              </a:rPr>
              <a:t>Α</a:t>
            </a:r>
            <a:r>
              <a:rPr lang="el-GR" sz="2800" b="0" i="0" u="none" strike="noStrike" cap="none" dirty="0">
                <a:solidFill>
                  <a:srgbClr val="000000"/>
                </a:solidFill>
                <a:latin typeface="Aptos" panose="020B0004020202020204" pitchFamily="34" charset="0"/>
                <a:ea typeface="Poppins"/>
                <a:cs typeface="Poppins"/>
              </a:rPr>
              <a:t>ρκετοί δήμοι με </a:t>
            </a:r>
            <a:r>
              <a:rPr lang="el-GR" sz="2800" b="1" i="0" u="none" strike="noStrike" cap="none" dirty="0">
                <a:solidFill>
                  <a:srgbClr val="000000"/>
                </a:solidFill>
                <a:latin typeface="Aptos" panose="020B0004020202020204" pitchFamily="34" charset="0"/>
                <a:ea typeface="Poppins"/>
                <a:cs typeface="Poppins"/>
              </a:rPr>
              <a:t>υψηλή παραγωγή ΑΣΑ ανά κάτοικο </a:t>
            </a:r>
            <a:r>
              <a:rPr lang="el-GR" sz="2800" b="0" i="0" u="none" strike="noStrike" cap="none" dirty="0">
                <a:solidFill>
                  <a:srgbClr val="000000"/>
                </a:solidFill>
                <a:latin typeface="Aptos" panose="020B0004020202020204" pitchFamily="34" charset="0"/>
                <a:ea typeface="Poppins"/>
                <a:cs typeface="Poppins"/>
              </a:rPr>
              <a:t>(1ο διάγραμμα), </a:t>
            </a:r>
            <a:r>
              <a:rPr lang="el-GR" sz="2800" b="0" i="0" strike="noStrike" cap="none" dirty="0">
                <a:solidFill>
                  <a:srgbClr val="000000"/>
                </a:solidFill>
                <a:latin typeface="Aptos" panose="020B0004020202020204" pitchFamily="34" charset="0"/>
                <a:ea typeface="Poppins"/>
                <a:cs typeface="Poppins"/>
              </a:rPr>
              <a:t>όπως η Φυλή και η Κηφισιά</a:t>
            </a:r>
            <a:r>
              <a:rPr lang="el-GR" sz="2800" b="0" i="0" u="none" strike="noStrike" cap="none" dirty="0">
                <a:solidFill>
                  <a:srgbClr val="000000"/>
                </a:solidFill>
                <a:latin typeface="Aptos" panose="020B0004020202020204" pitchFamily="34" charset="0"/>
                <a:ea typeface="Poppins"/>
                <a:cs typeface="Poppins"/>
              </a:rPr>
              <a:t>, εμφανίζουν </a:t>
            </a:r>
            <a:r>
              <a:rPr lang="el-GR" sz="2800" b="1" i="0" u="none" strike="noStrike" cap="none" dirty="0">
                <a:solidFill>
                  <a:srgbClr val="000000"/>
                </a:solidFill>
                <a:latin typeface="Aptos" panose="020B0004020202020204" pitchFamily="34" charset="0"/>
                <a:ea typeface="Poppins"/>
                <a:cs typeface="Poppins"/>
              </a:rPr>
              <a:t>μέτριες ή χαμηλές επιδόσεις στην </a:t>
            </a:r>
            <a:r>
              <a:rPr lang="el-GR" sz="2800" b="1" i="0" strike="noStrike" cap="none" dirty="0">
                <a:solidFill>
                  <a:srgbClr val="000000"/>
                </a:solidFill>
                <a:latin typeface="Aptos" panose="020B0004020202020204" pitchFamily="34" charset="0"/>
                <a:ea typeface="Poppins"/>
                <a:cs typeface="Poppins"/>
              </a:rPr>
              <a:t>ανακύκλωση </a:t>
            </a:r>
            <a:r>
              <a:rPr lang="el-GR" sz="2800" b="0" i="0" u="none" strike="noStrike" cap="none" dirty="0">
                <a:solidFill>
                  <a:srgbClr val="000000"/>
                </a:solidFill>
                <a:latin typeface="Aptos" panose="020B0004020202020204" pitchFamily="34" charset="0"/>
                <a:ea typeface="Poppins"/>
                <a:cs typeface="Poppins"/>
              </a:rPr>
              <a:t>(2ο διάγραμμα) και στη </a:t>
            </a:r>
            <a:r>
              <a:rPr lang="el-GR" sz="2800" b="1" i="0" strike="noStrike" cap="none" dirty="0">
                <a:solidFill>
                  <a:srgbClr val="000000"/>
                </a:solidFill>
                <a:latin typeface="Aptos" panose="020B0004020202020204" pitchFamily="34" charset="0"/>
                <a:ea typeface="Poppins"/>
                <a:cs typeface="Poppins"/>
              </a:rPr>
              <a:t>συλλογή </a:t>
            </a:r>
            <a:r>
              <a:rPr lang="el-GR" sz="2800" b="1" i="0" strike="noStrike" cap="none" dirty="0" err="1">
                <a:solidFill>
                  <a:srgbClr val="000000"/>
                </a:solidFill>
                <a:latin typeface="Aptos" panose="020B0004020202020204" pitchFamily="34" charset="0"/>
                <a:ea typeface="Poppins"/>
                <a:cs typeface="Poppins"/>
              </a:rPr>
              <a:t>βιοαποβλήτων</a:t>
            </a:r>
            <a:r>
              <a:rPr lang="el-GR" sz="2800" b="1" i="0" strike="noStrike" cap="none" dirty="0">
                <a:solidFill>
                  <a:srgbClr val="000000"/>
                </a:solidFill>
                <a:latin typeface="Aptos" panose="020B0004020202020204" pitchFamily="34" charset="0"/>
                <a:ea typeface="Poppins"/>
                <a:cs typeface="Poppins"/>
              </a:rPr>
              <a:t> </a:t>
            </a:r>
            <a:r>
              <a:rPr lang="el-GR" sz="2800" b="0" i="0" u="none" strike="noStrike" cap="none" dirty="0">
                <a:solidFill>
                  <a:srgbClr val="000000"/>
                </a:solidFill>
                <a:latin typeface="Aptos" panose="020B0004020202020204" pitchFamily="34" charset="0"/>
                <a:ea typeface="Poppins"/>
                <a:cs typeface="Poppins"/>
              </a:rPr>
              <a:t>(3ο διάγραμμα).</a:t>
            </a:r>
            <a:endParaRPr sz="2800" dirty="0">
              <a:latin typeface="Aptos" panose="020B0004020202020204" pitchFamily="34" charset="0"/>
            </a:endParaRPr>
          </a:p>
          <a:p>
            <a:pPr marL="1257300" marR="0" lvl="0" indent="-342900" algn="just">
              <a:lnSpc>
                <a:spcPct val="150000"/>
              </a:lnSpc>
              <a:spcBef>
                <a:spcPts val="0"/>
              </a:spcBef>
              <a:spcAft>
                <a:spcPts val="0"/>
              </a:spcAft>
              <a:buClr>
                <a:srgbClr val="000000"/>
              </a:buClr>
              <a:buSzPts val="2300"/>
              <a:buFont typeface="Segoe UI Light"/>
              <a:buChar char="֍"/>
              <a:defRPr/>
            </a:pPr>
            <a:endParaRPr lang="el-GR" sz="2800" b="0" i="0" u="none" strike="noStrike" cap="none" dirty="0">
              <a:solidFill>
                <a:srgbClr val="000000"/>
              </a:solidFill>
              <a:latin typeface="Aptos" panose="020B0004020202020204" pitchFamily="34" charset="0"/>
              <a:ea typeface="Poppins"/>
              <a:cs typeface="Poppins"/>
            </a:endParaRPr>
          </a:p>
          <a:p>
            <a:pPr marL="583507" marR="0" lvl="1" indent="-342900" algn="just">
              <a:lnSpc>
                <a:spcPct val="150000"/>
              </a:lnSpc>
              <a:spcBef>
                <a:spcPts val="0"/>
              </a:spcBef>
              <a:spcAft>
                <a:spcPts val="0"/>
              </a:spcAft>
              <a:buClr>
                <a:srgbClr val="000000"/>
              </a:buClr>
              <a:buSzPts val="2300"/>
              <a:buFont typeface="Segoe UI Light"/>
              <a:buChar char="֍"/>
              <a:defRPr/>
            </a:pPr>
            <a:r>
              <a:rPr lang="el-GR" sz="2800" dirty="0">
                <a:latin typeface="Aptos" panose="020B0004020202020204" pitchFamily="34" charset="0"/>
                <a:ea typeface="Poppins"/>
                <a:cs typeface="Poppins"/>
              </a:rPr>
              <a:t>Δήμοι όπως η </a:t>
            </a:r>
            <a:r>
              <a:rPr lang="el-GR" sz="2800" b="1" dirty="0">
                <a:latin typeface="Aptos" panose="020B0004020202020204" pitchFamily="34" charset="0"/>
                <a:ea typeface="Poppins"/>
                <a:cs typeface="Poppins"/>
              </a:rPr>
              <a:t>Γλυφάδα και τα Βριλήσσια </a:t>
            </a:r>
            <a:r>
              <a:rPr lang="el-GR" sz="2800" dirty="0">
                <a:latin typeface="Aptos" panose="020B0004020202020204" pitchFamily="34" charset="0"/>
                <a:ea typeface="Poppins"/>
                <a:cs typeface="Poppins"/>
              </a:rPr>
              <a:t>εμφανίζουν </a:t>
            </a:r>
            <a:r>
              <a:rPr lang="el-GR" sz="2800" b="1" dirty="0">
                <a:latin typeface="Aptos" panose="020B0004020202020204" pitchFamily="34" charset="0"/>
                <a:ea typeface="Poppins"/>
                <a:cs typeface="Poppins"/>
              </a:rPr>
              <a:t>ισορροπημένη διαχείριση</a:t>
            </a:r>
            <a:r>
              <a:rPr lang="el-GR" sz="2800" dirty="0">
                <a:latin typeface="Aptos" panose="020B0004020202020204" pitchFamily="34" charset="0"/>
                <a:ea typeface="Poppins"/>
                <a:cs typeface="Poppins"/>
              </a:rPr>
              <a:t>: περιορισμένη παραγωγή σύμμεικτων, ικανοποιητική ανακύκλωση και μέτρια έως καλή συλλογή </a:t>
            </a:r>
            <a:r>
              <a:rPr lang="el-GR" sz="2800" dirty="0" err="1">
                <a:latin typeface="Aptos" panose="020B0004020202020204" pitchFamily="34" charset="0"/>
                <a:ea typeface="Poppins"/>
                <a:cs typeface="Poppins"/>
              </a:rPr>
              <a:t>βιοαποβλήτων</a:t>
            </a:r>
            <a:r>
              <a:rPr lang="el-GR" sz="2800" dirty="0">
                <a:latin typeface="Aptos" panose="020B0004020202020204" pitchFamily="34" charset="0"/>
                <a:ea typeface="Poppins"/>
                <a:cs typeface="Poppins"/>
              </a:rPr>
              <a:t>.</a:t>
            </a:r>
          </a:p>
          <a:p>
            <a:pPr marL="240607" marR="0" lvl="1" algn="just">
              <a:lnSpc>
                <a:spcPct val="150000"/>
              </a:lnSpc>
              <a:spcBef>
                <a:spcPts val="0"/>
              </a:spcBef>
              <a:spcAft>
                <a:spcPts val="0"/>
              </a:spcAft>
              <a:buClr>
                <a:srgbClr val="000000"/>
              </a:buClr>
              <a:buSzPts val="2300"/>
              <a:defRPr/>
            </a:pPr>
            <a:endParaRPr lang="el-GR" sz="2800" b="0" i="0" u="none" strike="noStrike" cap="none" dirty="0">
              <a:solidFill>
                <a:srgbClr val="000000"/>
              </a:solidFill>
              <a:latin typeface="Aptos" panose="020B0004020202020204" pitchFamily="34" charset="0"/>
              <a:ea typeface="Poppins"/>
              <a:cs typeface="Poppins"/>
            </a:endParaRPr>
          </a:p>
          <a:p>
            <a:pPr marL="583506" marR="0" lvl="1" indent="-342900" algn="just">
              <a:lnSpc>
                <a:spcPct val="150000"/>
              </a:lnSpc>
              <a:spcBef>
                <a:spcPts val="0"/>
              </a:spcBef>
              <a:spcAft>
                <a:spcPts val="0"/>
              </a:spcAft>
              <a:buClr>
                <a:srgbClr val="000000"/>
              </a:buClr>
              <a:buSzPts val="2300"/>
              <a:buFont typeface="Segoe UI Light"/>
              <a:buChar char="֍"/>
              <a:defRPr/>
            </a:pPr>
            <a:r>
              <a:rPr lang="el-GR" sz="2800" i="0" u="none" strike="noStrike" cap="none" dirty="0">
                <a:solidFill>
                  <a:srgbClr val="000000"/>
                </a:solidFill>
                <a:latin typeface="Aptos" panose="020B0004020202020204" pitchFamily="34" charset="0"/>
                <a:ea typeface="Poppins"/>
                <a:cs typeface="Poppins"/>
              </a:rPr>
              <a:t>Σε </a:t>
            </a:r>
            <a:r>
              <a:rPr lang="el-GR" sz="2800" b="1" i="0" u="none" strike="noStrike" cap="none" dirty="0" err="1">
                <a:solidFill>
                  <a:srgbClr val="000000"/>
                </a:solidFill>
                <a:latin typeface="Aptos" panose="020B0004020202020204" pitchFamily="34" charset="0"/>
                <a:ea typeface="Poppins"/>
                <a:cs typeface="Poppins"/>
              </a:rPr>
              <a:t>πυκνοκατοικημένους</a:t>
            </a:r>
            <a:r>
              <a:rPr lang="el-GR" sz="2800" b="1" i="0" u="none" strike="noStrike" cap="none" dirty="0">
                <a:solidFill>
                  <a:srgbClr val="000000"/>
                </a:solidFill>
                <a:latin typeface="Aptos" panose="020B0004020202020204" pitchFamily="34" charset="0"/>
                <a:ea typeface="Poppins"/>
                <a:cs typeface="Poppins"/>
              </a:rPr>
              <a:t> δήμους</a:t>
            </a:r>
            <a:r>
              <a:rPr lang="el-GR" sz="2800" i="0" u="none" strike="noStrike" cap="none" dirty="0">
                <a:solidFill>
                  <a:srgbClr val="000000"/>
                </a:solidFill>
                <a:latin typeface="Aptos" panose="020B0004020202020204" pitchFamily="34" charset="0"/>
                <a:ea typeface="Poppins"/>
                <a:cs typeface="Poppins"/>
              </a:rPr>
              <a:t>, όπως η Αθήνα, η Καλλιθέα και η Νέα Σμύρνη, παρατηρούνται </a:t>
            </a:r>
            <a:r>
              <a:rPr lang="el-GR" sz="2800" b="1" i="0" u="none" strike="noStrike" cap="none" dirty="0">
                <a:solidFill>
                  <a:srgbClr val="000000"/>
                </a:solidFill>
                <a:latin typeface="Aptos" panose="020B0004020202020204" pitchFamily="34" charset="0"/>
                <a:ea typeface="Poppins"/>
                <a:cs typeface="Poppins"/>
              </a:rPr>
              <a:t>χαμηλές επιδόσεις</a:t>
            </a:r>
            <a:r>
              <a:rPr lang="el-GR" sz="2800" i="0" u="none" strike="noStrike" cap="none" dirty="0">
                <a:solidFill>
                  <a:srgbClr val="000000"/>
                </a:solidFill>
                <a:latin typeface="Aptos" panose="020B0004020202020204" pitchFamily="34" charset="0"/>
                <a:ea typeface="Poppins"/>
                <a:cs typeface="Poppins"/>
              </a:rPr>
              <a:t> στην ανακύκλωση και τη συλλογή </a:t>
            </a:r>
            <a:r>
              <a:rPr lang="el-GR" sz="2800" i="0" u="none" strike="noStrike" cap="none" dirty="0" err="1">
                <a:solidFill>
                  <a:srgbClr val="000000"/>
                </a:solidFill>
                <a:latin typeface="Aptos" panose="020B0004020202020204" pitchFamily="34" charset="0"/>
                <a:ea typeface="Poppins"/>
                <a:cs typeface="Poppins"/>
              </a:rPr>
              <a:t>βιοαποβλήτων</a:t>
            </a:r>
            <a:r>
              <a:rPr lang="el-GR" sz="2800" i="0" u="none" strike="noStrike" cap="none" dirty="0">
                <a:solidFill>
                  <a:srgbClr val="000000"/>
                </a:solidFill>
                <a:latin typeface="Aptos" panose="020B0004020202020204" pitchFamily="34" charset="0"/>
                <a:ea typeface="Poppins"/>
                <a:cs typeface="Poppins"/>
              </a:rPr>
              <a:t>, παρά την υψηλή πληθυσμιακή πυκνότητα.</a:t>
            </a:r>
          </a:p>
        </p:txBody>
      </p:sp>
      <p:sp>
        <p:nvSpPr>
          <p:cNvPr id="2" name="Google Shape;186;p7"/>
          <p:cNvSpPr txBox="1"/>
          <p:nvPr/>
        </p:nvSpPr>
        <p:spPr bwMode="auto">
          <a:xfrm>
            <a:off x="650929" y="700137"/>
            <a:ext cx="14039681" cy="861774"/>
          </a:xfrm>
          <a:prstGeom prst="rect">
            <a:avLst/>
          </a:prstGeom>
          <a:noFill/>
          <a:ln>
            <a:noFill/>
          </a:ln>
        </p:spPr>
        <p:txBody>
          <a:bodyPr spcFirstLastPara="1" wrap="square" lIns="0" tIns="0" rIns="0" bIns="0" anchor="t" anchorCtr="0">
            <a:spAutoFit/>
          </a:bodyPr>
          <a:lstStyle/>
          <a:p>
            <a:pPr marL="0" marR="0" lvl="0" indent="0" algn="l">
              <a:lnSpc>
                <a:spcPct val="140036"/>
              </a:lnSpc>
              <a:spcBef>
                <a:spcPts val="0"/>
              </a:spcBef>
              <a:spcAft>
                <a:spcPts val="0"/>
              </a:spcAft>
              <a:buClr>
                <a:srgbClr val="000000"/>
              </a:buClr>
              <a:buSzPts val="2725"/>
              <a:buFont typeface="Arial"/>
              <a:buNone/>
              <a:defRPr/>
            </a:pPr>
            <a:r>
              <a:rPr lang="el-GR" sz="4000" b="0" i="0" u="none" strike="noStrike" cap="none" dirty="0">
                <a:solidFill>
                  <a:srgbClr val="000000"/>
                </a:solidFill>
                <a:latin typeface="Aptos"/>
                <a:ea typeface="Poppins"/>
                <a:cs typeface="Poppins"/>
              </a:rPr>
              <a:t>ΣΥΓΚΡΙΤΙΚΗ ΑΞΙΟΛΟΓΗΣΗ</a:t>
            </a:r>
            <a:endParaRPr dirty="0"/>
          </a:p>
        </p:txBody>
      </p:sp>
      <p:pic>
        <p:nvPicPr>
          <p:cNvPr id="3" name="Εικόνα 2"/>
          <p:cNvPicPr>
            <a:picLocks noChangeAspect="1"/>
          </p:cNvPicPr>
          <p:nvPr/>
        </p:nvPicPr>
        <p:blipFill>
          <a:blip r:embed="rId3"/>
          <a:stretch/>
        </p:blipFill>
        <p:spPr bwMode="auto">
          <a:xfrm>
            <a:off x="515662" y="9933026"/>
            <a:ext cx="801694" cy="2164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4" name="Ομάδα 3">
            <a:extLst>
              <a:ext uri="{FF2B5EF4-FFF2-40B4-BE49-F238E27FC236}">
                <a16:creationId xmlns:a16="http://schemas.microsoft.com/office/drawing/2014/main" id="{AB5AD2C8-2BDD-0175-F8DA-DB2A6D67A9E0}"/>
              </a:ext>
            </a:extLst>
          </p:cNvPr>
          <p:cNvGrpSpPr/>
          <p:nvPr/>
        </p:nvGrpSpPr>
        <p:grpSpPr>
          <a:xfrm>
            <a:off x="1072823" y="1554156"/>
            <a:ext cx="15424772" cy="7903702"/>
            <a:chOff x="577964" y="1915477"/>
            <a:chExt cx="15424772" cy="7903702"/>
          </a:xfrm>
        </p:grpSpPr>
        <p:sp>
          <p:nvSpPr>
            <p:cNvPr id="224" name="Google Shape;224;p11"/>
            <p:cNvSpPr txBox="1"/>
            <p:nvPr/>
          </p:nvSpPr>
          <p:spPr bwMode="auto">
            <a:xfrm>
              <a:off x="577964" y="1915477"/>
              <a:ext cx="15424772" cy="7903702"/>
            </a:xfrm>
            <a:prstGeom prst="rect">
              <a:avLst/>
            </a:prstGeom>
            <a:noFill/>
            <a:ln>
              <a:noFill/>
            </a:ln>
          </p:spPr>
          <p:txBody>
            <a:bodyPr spcFirstLastPara="1" wrap="square" lIns="0" tIns="0" rIns="0" bIns="0" anchor="t" anchorCtr="0">
              <a:spAutoFit/>
            </a:bodyPr>
            <a:lstStyle/>
            <a:p>
              <a:pPr marL="342900" marR="0" lvl="0" indent="-342900" algn="l">
                <a:lnSpc>
                  <a:spcPct val="300000"/>
                </a:lnSpc>
                <a:spcBef>
                  <a:spcPts val="0"/>
                </a:spcBef>
                <a:spcAft>
                  <a:spcPts val="0"/>
                </a:spcAft>
                <a:buClr>
                  <a:srgbClr val="000000"/>
                </a:buClr>
                <a:buSzPts val="2255"/>
                <a:buFont typeface="Wingdings 2"/>
                <a:buChar char="õ"/>
                <a:defRPr/>
              </a:pPr>
              <a:r>
                <a:rPr lang="el-GR" sz="2400" b="0" i="0" u="none" strike="noStrike" cap="none" dirty="0">
                  <a:solidFill>
                    <a:srgbClr val="000000"/>
                  </a:solidFill>
                  <a:latin typeface="Aptos Display" panose="020B0004020202020204" pitchFamily="34" charset="0"/>
                  <a:ea typeface="Poppins"/>
                  <a:cs typeface="Poppins"/>
                </a:rPr>
                <a:t>Η παραγωγή ΑΣΑ των δήμων </a:t>
              </a:r>
              <a:r>
                <a:rPr lang="el-GR" sz="2400" b="1" i="0" u="none" strike="noStrike" cap="none" dirty="0">
                  <a:solidFill>
                    <a:srgbClr val="000000"/>
                  </a:solidFill>
                  <a:latin typeface="Aptos Display" panose="020B0004020202020204" pitchFamily="34" charset="0"/>
                  <a:ea typeface="Poppins"/>
                  <a:cs typeface="Poppins"/>
                </a:rPr>
                <a:t>των ΠΕ Νήσων, Ανατολικής και Δυτικής Αττικής </a:t>
              </a:r>
              <a:r>
                <a:rPr lang="el-GR" sz="2400" b="0" i="0" u="none" strike="noStrike" cap="none" dirty="0">
                  <a:solidFill>
                    <a:srgbClr val="000000"/>
                  </a:solidFill>
                  <a:latin typeface="Aptos Display" panose="020B0004020202020204" pitchFamily="34" charset="0"/>
                  <a:ea typeface="Poppins"/>
                  <a:cs typeface="Poppins"/>
                </a:rPr>
                <a:t>παρουσιάζεται </a:t>
              </a:r>
              <a:r>
                <a:rPr lang="el-GR" sz="2400" b="1" i="0" u="none" strike="noStrike" cap="none" dirty="0">
                  <a:solidFill>
                    <a:srgbClr val="000000"/>
                  </a:solidFill>
                  <a:latin typeface="Aptos Display" panose="020B0004020202020204" pitchFamily="34" charset="0"/>
                  <a:ea typeface="Poppins"/>
                  <a:cs typeface="Poppins"/>
                </a:rPr>
                <a:t>αυξημένη </a:t>
              </a:r>
              <a:r>
                <a:rPr lang="el-GR" sz="2400" b="0" i="0" u="none" strike="noStrike" cap="none" dirty="0">
                  <a:solidFill>
                    <a:srgbClr val="000000"/>
                  </a:solidFill>
                  <a:latin typeface="Aptos Display" panose="020B0004020202020204" pitchFamily="34" charset="0"/>
                  <a:ea typeface="Poppins"/>
                  <a:cs typeface="Poppins"/>
                </a:rPr>
                <a:t>από το μέσο όρο της Περιφέρειας κατά περίπου   </a:t>
              </a:r>
              <a:endParaRPr sz="2400" dirty="0">
                <a:latin typeface="Aptos Display" panose="020B0004020202020204" pitchFamily="34" charset="0"/>
              </a:endParaRPr>
            </a:p>
            <a:p>
              <a:pPr marL="342900" marR="0" lvl="0" indent="-342900" algn="l">
                <a:lnSpc>
                  <a:spcPct val="140000"/>
                </a:lnSpc>
                <a:spcBef>
                  <a:spcPts val="0"/>
                </a:spcBef>
                <a:spcAft>
                  <a:spcPts val="0"/>
                </a:spcAft>
                <a:buClr>
                  <a:srgbClr val="000000"/>
                </a:buClr>
                <a:buSzPts val="2255"/>
                <a:buFont typeface="Wingdings 2"/>
                <a:buChar char="õ"/>
                <a:defRPr/>
              </a:pPr>
              <a:endParaRPr lang="el-GR" sz="2400" dirty="0">
                <a:latin typeface="Aptos Display" panose="020B0004020202020204" pitchFamily="34" charset="0"/>
                <a:cs typeface="Poppins"/>
              </a:endParaRPr>
            </a:p>
            <a:p>
              <a:pPr marL="342900" marR="0" lvl="0" indent="-342900" algn="l">
                <a:lnSpc>
                  <a:spcPct val="140000"/>
                </a:lnSpc>
                <a:spcBef>
                  <a:spcPts val="0"/>
                </a:spcBef>
                <a:spcAft>
                  <a:spcPts val="0"/>
                </a:spcAft>
                <a:buClr>
                  <a:srgbClr val="000000"/>
                </a:buClr>
                <a:buSzPts val="2255"/>
                <a:buFont typeface="Wingdings 2"/>
                <a:buChar char="õ"/>
                <a:defRPr/>
              </a:pPr>
              <a:r>
                <a:rPr lang="el-GR" sz="2400" b="0" i="0" u="none" strike="noStrike" cap="none" dirty="0">
                  <a:solidFill>
                    <a:srgbClr val="000000"/>
                  </a:solidFill>
                  <a:latin typeface="Aptos Display" panose="020B0004020202020204" pitchFamily="34" charset="0"/>
                  <a:ea typeface="Poppins"/>
                  <a:cs typeface="Poppins"/>
                </a:rPr>
                <a:t>Η παραγωγή ΑΣΑ των δήμων των ακόλουθων ΠΕ παρουσιάζεται </a:t>
              </a:r>
              <a:r>
                <a:rPr lang="el-GR" sz="2400" b="1" i="0" u="none" strike="noStrike" cap="none" dirty="0">
                  <a:solidFill>
                    <a:srgbClr val="000000"/>
                  </a:solidFill>
                  <a:latin typeface="Aptos Display" panose="020B0004020202020204" pitchFamily="34" charset="0"/>
                  <a:ea typeface="Poppins"/>
                  <a:cs typeface="Poppins"/>
                </a:rPr>
                <a:t>μειωμένη </a:t>
              </a:r>
              <a:r>
                <a:rPr lang="el-GR" sz="2400" b="0" i="0" u="none" strike="noStrike" cap="none" dirty="0">
                  <a:solidFill>
                    <a:srgbClr val="000000"/>
                  </a:solidFill>
                  <a:latin typeface="Aptos Display" panose="020B0004020202020204" pitchFamily="34" charset="0"/>
                  <a:ea typeface="Poppins"/>
                  <a:cs typeface="Poppins"/>
                </a:rPr>
                <a:t>από το μέσο όρο της Περιφέρειας.</a:t>
              </a:r>
              <a:endParaRPr lang="el-GR" sz="2400" b="0" i="0" u="none" strike="noStrike" cap="none" dirty="0">
                <a:solidFill>
                  <a:srgbClr val="000000"/>
                </a:solidFill>
                <a:latin typeface="Aptos Display" panose="020B0004020202020204" pitchFamily="34" charset="0"/>
              </a:endParaRPr>
            </a:p>
            <a:p>
              <a:pPr marL="0" marR="0" lvl="0" indent="0" algn="l">
                <a:lnSpc>
                  <a:spcPct val="140000"/>
                </a:lnSpc>
                <a:spcBef>
                  <a:spcPts val="0"/>
                </a:spcBef>
                <a:spcAft>
                  <a:spcPts val="0"/>
                </a:spcAft>
                <a:buClr>
                  <a:srgbClr val="000000"/>
                </a:buClr>
                <a:buSzPts val="2255"/>
                <a:buFont typeface="Arial"/>
                <a:buNone/>
                <a:defRPr/>
              </a:pPr>
              <a:r>
                <a:rPr lang="el-GR" sz="2400" b="0" i="0" u="none" strike="noStrike" cap="none" dirty="0">
                  <a:solidFill>
                    <a:srgbClr val="000000"/>
                  </a:solidFill>
                  <a:latin typeface="Aptos Display" panose="020B0004020202020204" pitchFamily="34" charset="0"/>
                  <a:ea typeface="Poppins"/>
                  <a:cs typeface="Poppins"/>
                </a:rPr>
                <a:t> </a:t>
              </a:r>
              <a:endParaRPr sz="2400" dirty="0">
                <a:latin typeface="Aptos Display" panose="020B0004020202020204" pitchFamily="34" charset="0"/>
              </a:endParaRPr>
            </a:p>
            <a:p>
              <a:pPr lvl="0">
                <a:lnSpc>
                  <a:spcPct val="140000"/>
                </a:lnSpc>
                <a:buSzPts val="2255"/>
                <a:defRPr/>
              </a:pPr>
              <a:r>
                <a:rPr lang="el-GR" sz="2400" dirty="0">
                  <a:latin typeface="Aptos Display" panose="020B0004020202020204" pitchFamily="34" charset="0"/>
                  <a:ea typeface="Poppins"/>
                  <a:cs typeface="Poppins"/>
                </a:rPr>
                <a:t>	            </a:t>
              </a:r>
              <a:r>
                <a:rPr lang="el-GR" sz="2400" b="1" i="0" u="none" strike="noStrike" cap="none" dirty="0">
                  <a:solidFill>
                    <a:srgbClr val="000000"/>
                  </a:solidFill>
                  <a:latin typeface="Aptos Display" panose="020B0004020202020204" pitchFamily="34" charset="0"/>
                  <a:ea typeface="Poppins"/>
                  <a:cs typeface="Poppins"/>
                </a:rPr>
                <a:t>Κεντρικού Τομέα Αθηνών                                                                             </a:t>
              </a:r>
              <a:r>
                <a:rPr lang="el-GR" sz="2400" b="1" dirty="0">
                  <a:latin typeface="Aptos Display" panose="020B0004020202020204" pitchFamily="34" charset="0"/>
                  <a:ea typeface="Poppins"/>
                  <a:cs typeface="Poppins"/>
                </a:rPr>
                <a:t>Νοτίου Τομέα Αθηνών</a:t>
              </a:r>
              <a:endParaRPr lang="el-GR" sz="2400" b="1" dirty="0">
                <a:latin typeface="Aptos Display" panose="020B0004020202020204" pitchFamily="34" charset="0"/>
              </a:endParaRPr>
            </a:p>
            <a:p>
              <a:pPr lvl="0">
                <a:lnSpc>
                  <a:spcPct val="140000"/>
                </a:lnSpc>
                <a:buSzPts val="2255"/>
                <a:defRPr/>
              </a:pPr>
              <a:r>
                <a:rPr lang="el-GR" sz="2400" b="1" dirty="0">
                  <a:latin typeface="Aptos Display" panose="020B0004020202020204" pitchFamily="34" charset="0"/>
                  <a:ea typeface="Poppins"/>
                  <a:cs typeface="Poppins"/>
                </a:rPr>
                <a:t> </a:t>
              </a:r>
              <a:endParaRPr sz="2400" b="1" dirty="0">
                <a:latin typeface="Aptos Display" panose="020B0004020202020204" pitchFamily="34" charset="0"/>
              </a:endParaRPr>
            </a:p>
            <a:p>
              <a:pPr marL="0" marR="0" lvl="0" indent="0" algn="l">
                <a:lnSpc>
                  <a:spcPct val="140000"/>
                </a:lnSpc>
                <a:spcBef>
                  <a:spcPts val="0"/>
                </a:spcBef>
                <a:spcAft>
                  <a:spcPts val="0"/>
                </a:spcAft>
                <a:buClr>
                  <a:srgbClr val="000000"/>
                </a:buClr>
                <a:buSzPts val="2255"/>
                <a:buFont typeface="Arial"/>
                <a:buNone/>
                <a:defRPr/>
              </a:pPr>
              <a:endParaRPr lang="el-GR" sz="2400" b="1" i="0" u="none" strike="noStrike" cap="none" dirty="0">
                <a:solidFill>
                  <a:srgbClr val="000000"/>
                </a:solidFill>
                <a:latin typeface="Aptos Display" panose="020B0004020202020204" pitchFamily="34" charset="0"/>
              </a:endParaRPr>
            </a:p>
            <a:p>
              <a:pPr>
                <a:lnSpc>
                  <a:spcPct val="140000"/>
                </a:lnSpc>
                <a:buSzPts val="2255"/>
                <a:defRPr/>
              </a:pPr>
              <a:r>
                <a:rPr lang="el-GR" sz="2400" b="1" i="0" u="none" strike="noStrike" cap="none" dirty="0">
                  <a:solidFill>
                    <a:srgbClr val="000000"/>
                  </a:solidFill>
                  <a:latin typeface="Aptos Display" panose="020B0004020202020204" pitchFamily="34" charset="0"/>
                  <a:ea typeface="Poppins"/>
                  <a:cs typeface="Poppins"/>
                </a:rPr>
                <a:t> 		Βορείου Τομέα Αθηνών</a:t>
              </a:r>
              <a:r>
                <a:rPr lang="el-GR" sz="2400" b="1" dirty="0">
                  <a:latin typeface="Aptos Display" panose="020B0004020202020204" pitchFamily="34" charset="0"/>
                  <a:ea typeface="Poppins"/>
                  <a:cs typeface="Poppins"/>
                </a:rPr>
                <a:t>                                                                            Δυτικού Τομέα Αθηνών </a:t>
              </a:r>
              <a:endParaRPr lang="el-GR" sz="2400" b="1" dirty="0">
                <a:latin typeface="Aptos Display" panose="020B0004020202020204" pitchFamily="34" charset="0"/>
              </a:endParaRPr>
            </a:p>
            <a:p>
              <a:pPr marL="0" marR="0" lvl="0" indent="0" algn="l">
                <a:lnSpc>
                  <a:spcPct val="140000"/>
                </a:lnSpc>
                <a:spcBef>
                  <a:spcPts val="0"/>
                </a:spcBef>
                <a:spcAft>
                  <a:spcPts val="0"/>
                </a:spcAft>
                <a:buClr>
                  <a:srgbClr val="000000"/>
                </a:buClr>
                <a:buSzPts val="2255"/>
                <a:buFont typeface="Arial"/>
                <a:buNone/>
                <a:defRPr/>
              </a:pPr>
              <a:endParaRPr lang="el-GR" sz="2400" b="1" i="0" u="none" strike="noStrike" cap="none" dirty="0">
                <a:solidFill>
                  <a:srgbClr val="000000"/>
                </a:solidFill>
                <a:latin typeface="Aptos Display" panose="020B0004020202020204" pitchFamily="34" charset="0"/>
              </a:endParaRPr>
            </a:p>
            <a:p>
              <a:pPr marL="0" marR="0" lvl="0" indent="0" algn="l">
                <a:lnSpc>
                  <a:spcPct val="140000"/>
                </a:lnSpc>
                <a:spcBef>
                  <a:spcPts val="0"/>
                </a:spcBef>
                <a:spcAft>
                  <a:spcPts val="0"/>
                </a:spcAft>
                <a:buClr>
                  <a:srgbClr val="000000"/>
                </a:buClr>
                <a:buSzPts val="2255"/>
                <a:buFont typeface="Arial"/>
                <a:buNone/>
                <a:defRPr/>
              </a:pPr>
              <a:endParaRPr lang="el-GR" sz="2400" b="1" i="0" u="none" strike="noStrike" cap="none" dirty="0">
                <a:solidFill>
                  <a:srgbClr val="000000"/>
                </a:solidFill>
                <a:latin typeface="Aptos Display" panose="020B0004020202020204" pitchFamily="34" charset="0"/>
                <a:ea typeface="Poppins"/>
                <a:cs typeface="Poppins"/>
              </a:endParaRPr>
            </a:p>
            <a:p>
              <a:pPr marL="0" marR="0" lvl="0" indent="0" algn="l">
                <a:lnSpc>
                  <a:spcPct val="140000"/>
                </a:lnSpc>
                <a:spcBef>
                  <a:spcPts val="0"/>
                </a:spcBef>
                <a:spcAft>
                  <a:spcPts val="0"/>
                </a:spcAft>
                <a:buClr>
                  <a:srgbClr val="000000"/>
                </a:buClr>
                <a:buSzPts val="2255"/>
                <a:buFont typeface="Arial"/>
                <a:buNone/>
                <a:defRPr/>
              </a:pPr>
              <a:r>
                <a:rPr lang="el-GR" sz="2400" b="1" i="0" u="none" strike="noStrike" cap="none" dirty="0">
                  <a:solidFill>
                    <a:srgbClr val="000000"/>
                  </a:solidFill>
                  <a:latin typeface="Aptos Display" panose="020B0004020202020204" pitchFamily="34" charset="0"/>
                  <a:ea typeface="Poppins"/>
                  <a:cs typeface="Poppins"/>
                </a:rPr>
                <a:t>                                      	</a:t>
              </a:r>
              <a:r>
                <a:rPr lang="el-GR" sz="2400" b="1" dirty="0">
                  <a:latin typeface="Aptos Display" panose="020B0004020202020204" pitchFamily="34" charset="0"/>
                  <a:ea typeface="Poppins"/>
                  <a:cs typeface="Poppins"/>
                </a:rPr>
                <a:t>          </a:t>
              </a:r>
              <a:r>
                <a:rPr lang="el-GR" sz="2400" b="1" i="0" u="none" strike="noStrike" cap="none" dirty="0">
                  <a:solidFill>
                    <a:srgbClr val="000000"/>
                  </a:solidFill>
                  <a:latin typeface="Aptos Display" panose="020B0004020202020204" pitchFamily="34" charset="0"/>
                  <a:ea typeface="Poppins"/>
                  <a:cs typeface="Poppins"/>
                </a:rPr>
                <a:t>Πειραιώς </a:t>
              </a:r>
              <a:endParaRPr lang="el-GR" sz="2400" b="1" i="0" u="none" strike="noStrike" cap="none" dirty="0">
                <a:solidFill>
                  <a:srgbClr val="000000"/>
                </a:solidFill>
                <a:latin typeface="Aptos Display" panose="020B0004020202020204" pitchFamily="34" charset="0"/>
              </a:endParaRPr>
            </a:p>
            <a:p>
              <a:pPr marL="0" marR="0" lvl="0" indent="0" algn="l">
                <a:lnSpc>
                  <a:spcPct val="140000"/>
                </a:lnSpc>
                <a:spcBef>
                  <a:spcPts val="0"/>
                </a:spcBef>
                <a:spcAft>
                  <a:spcPts val="0"/>
                </a:spcAft>
                <a:buClr>
                  <a:srgbClr val="000000"/>
                </a:buClr>
                <a:buSzPts val="2255"/>
                <a:buFont typeface="Arial"/>
                <a:buNone/>
                <a:defRPr/>
              </a:pPr>
              <a:endParaRPr lang="el-GR" sz="2400" b="0" i="0" u="none" strike="noStrike" cap="none" dirty="0">
                <a:solidFill>
                  <a:srgbClr val="000000"/>
                </a:solidFill>
                <a:latin typeface="Aptos Display"/>
                <a:ea typeface="Poppins"/>
                <a:cs typeface="Poppins"/>
              </a:endParaRPr>
            </a:p>
          </p:txBody>
        </p:sp>
        <p:pic>
          <p:nvPicPr>
            <p:cNvPr id="225" name="Google Shape;225;p11"/>
            <p:cNvPicPr/>
            <p:nvPr/>
          </p:nvPicPr>
          <p:blipFill>
            <a:blip r:embed="rId3">
              <a:alphaModFix/>
            </a:blip>
            <a:stretch/>
          </p:blipFill>
          <p:spPr bwMode="auto">
            <a:xfrm>
              <a:off x="5490425" y="2866715"/>
              <a:ext cx="1496997" cy="1490330"/>
            </a:xfrm>
            <a:prstGeom prst="rect">
              <a:avLst/>
            </a:prstGeom>
            <a:noFill/>
            <a:ln>
              <a:noFill/>
            </a:ln>
          </p:spPr>
        </p:pic>
        <p:pic>
          <p:nvPicPr>
            <p:cNvPr id="226" name="Google Shape;226;p11"/>
            <p:cNvPicPr/>
            <p:nvPr/>
          </p:nvPicPr>
          <p:blipFill>
            <a:blip r:embed="rId4">
              <a:alphaModFix/>
            </a:blip>
            <a:stretch/>
          </p:blipFill>
          <p:spPr bwMode="auto">
            <a:xfrm>
              <a:off x="5586900" y="5244245"/>
              <a:ext cx="1246165" cy="1246165"/>
            </a:xfrm>
            <a:prstGeom prst="rect">
              <a:avLst/>
            </a:prstGeom>
            <a:noFill/>
            <a:ln>
              <a:noFill/>
            </a:ln>
          </p:spPr>
        </p:pic>
        <p:pic>
          <p:nvPicPr>
            <p:cNvPr id="227" name="Google Shape;227;p11"/>
            <p:cNvPicPr/>
            <p:nvPr/>
          </p:nvPicPr>
          <p:blipFill>
            <a:blip r:embed="rId5">
              <a:alphaModFix/>
            </a:blip>
            <a:stretch/>
          </p:blipFill>
          <p:spPr bwMode="auto">
            <a:xfrm>
              <a:off x="12886978" y="5244245"/>
              <a:ext cx="1246165" cy="1246165"/>
            </a:xfrm>
            <a:prstGeom prst="rect">
              <a:avLst/>
            </a:prstGeom>
            <a:noFill/>
            <a:ln>
              <a:noFill/>
            </a:ln>
          </p:spPr>
        </p:pic>
        <p:pic>
          <p:nvPicPr>
            <p:cNvPr id="228" name="Google Shape;228;p11"/>
            <p:cNvPicPr/>
            <p:nvPr/>
          </p:nvPicPr>
          <p:blipFill>
            <a:blip r:embed="rId6">
              <a:alphaModFix/>
            </a:blip>
            <a:stretch/>
          </p:blipFill>
          <p:spPr bwMode="auto">
            <a:xfrm>
              <a:off x="5586900" y="6680759"/>
              <a:ext cx="1239925" cy="1246166"/>
            </a:xfrm>
            <a:prstGeom prst="rect">
              <a:avLst/>
            </a:prstGeom>
            <a:noFill/>
            <a:ln>
              <a:noFill/>
            </a:ln>
          </p:spPr>
        </p:pic>
        <p:pic>
          <p:nvPicPr>
            <p:cNvPr id="229" name="Google Shape;229;p11"/>
            <p:cNvPicPr/>
            <p:nvPr/>
          </p:nvPicPr>
          <p:blipFill>
            <a:blip r:embed="rId7">
              <a:alphaModFix/>
            </a:blip>
            <a:stretch/>
          </p:blipFill>
          <p:spPr bwMode="auto">
            <a:xfrm>
              <a:off x="12886978" y="6680759"/>
              <a:ext cx="1246165" cy="1246165"/>
            </a:xfrm>
            <a:prstGeom prst="rect">
              <a:avLst/>
            </a:prstGeom>
            <a:noFill/>
            <a:ln>
              <a:noFill/>
            </a:ln>
          </p:spPr>
        </p:pic>
        <p:pic>
          <p:nvPicPr>
            <p:cNvPr id="230" name="Google Shape;230;p11"/>
            <p:cNvPicPr/>
            <p:nvPr/>
          </p:nvPicPr>
          <p:blipFill>
            <a:blip r:embed="rId8">
              <a:alphaModFix/>
            </a:blip>
            <a:stretch/>
          </p:blipFill>
          <p:spPr bwMode="auto">
            <a:xfrm>
              <a:off x="5580661" y="8249969"/>
              <a:ext cx="1246164" cy="1246165"/>
            </a:xfrm>
            <a:prstGeom prst="rect">
              <a:avLst/>
            </a:prstGeom>
            <a:noFill/>
            <a:ln>
              <a:noFill/>
            </a:ln>
          </p:spPr>
        </p:pic>
      </p:grpSp>
      <p:sp>
        <p:nvSpPr>
          <p:cNvPr id="2" name="Google Shape;186;p7"/>
          <p:cNvSpPr txBox="1"/>
          <p:nvPr/>
        </p:nvSpPr>
        <p:spPr bwMode="auto">
          <a:xfrm>
            <a:off x="706587" y="351139"/>
            <a:ext cx="15424772" cy="1723549"/>
          </a:xfrm>
          <a:prstGeom prst="rect">
            <a:avLst/>
          </a:prstGeom>
          <a:noFill/>
          <a:ln>
            <a:noFill/>
          </a:ln>
        </p:spPr>
        <p:txBody>
          <a:bodyPr spcFirstLastPara="1" wrap="square" lIns="0" tIns="0" rIns="0" bIns="0" anchor="t" anchorCtr="0">
            <a:spAutoFit/>
          </a:bodyPr>
          <a:lstStyle/>
          <a:p>
            <a:pPr marL="0" marR="0" lvl="0" indent="0" algn="l">
              <a:lnSpc>
                <a:spcPct val="140036"/>
              </a:lnSpc>
              <a:spcBef>
                <a:spcPts val="0"/>
              </a:spcBef>
              <a:spcAft>
                <a:spcPts val="0"/>
              </a:spcAft>
              <a:buClr>
                <a:srgbClr val="000000"/>
              </a:buClr>
              <a:buSzPts val="2725"/>
              <a:buFont typeface="Arial"/>
              <a:buNone/>
              <a:defRPr/>
            </a:pPr>
            <a:r>
              <a:rPr lang="el-GR" sz="4000" b="0" i="0" u="none" strike="noStrike" cap="none" dirty="0">
                <a:solidFill>
                  <a:srgbClr val="000000"/>
                </a:solidFill>
                <a:latin typeface="Aptos"/>
                <a:ea typeface="Poppins"/>
                <a:cs typeface="Poppins"/>
              </a:rPr>
              <a:t>ΣΥΜΠΕΡΑΣΜΑΤΑ/ ΠΟΡΙΣΜΑΤΑ ΥΦΙΣΤΑΜΕΝΗΣ ΔΙΑΧΕΙΡΙΣΗΣ ΑΣΑ (1/2)</a:t>
            </a:r>
            <a:r>
              <a:rPr lang="en-US" sz="4000" dirty="0">
                <a:latin typeface="Aptos"/>
                <a:ea typeface="Poppins"/>
                <a:cs typeface="Poppins"/>
              </a:rPr>
              <a:t>:</a:t>
            </a:r>
            <a:r>
              <a:rPr lang="el-GR" sz="4000" dirty="0">
                <a:latin typeface="Aptos"/>
                <a:ea typeface="Poppins"/>
                <a:cs typeface="Poppins"/>
              </a:rPr>
              <a:t> ΠΑΡΑΓΩΓΗ ΑΣΑ</a:t>
            </a:r>
            <a:r>
              <a:rPr lang="en-US" sz="4000" dirty="0">
                <a:latin typeface="Aptos"/>
                <a:ea typeface="Poppins"/>
                <a:cs typeface="Poppins"/>
              </a:rPr>
              <a:t> </a:t>
            </a:r>
            <a:endParaRPr dirty="0"/>
          </a:p>
        </p:txBody>
      </p:sp>
      <p:pic>
        <p:nvPicPr>
          <p:cNvPr id="3" name="Εικόνα 2"/>
          <p:cNvPicPr>
            <a:picLocks noChangeAspect="1"/>
          </p:cNvPicPr>
          <p:nvPr/>
        </p:nvPicPr>
        <p:blipFill>
          <a:blip r:embed="rId9"/>
          <a:stretch/>
        </p:blipFill>
        <p:spPr bwMode="auto">
          <a:xfrm>
            <a:off x="515662" y="9933026"/>
            <a:ext cx="801694" cy="2164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7" name="Google Shape;237;p12"/>
          <p:cNvSpPr txBox="1"/>
          <p:nvPr/>
        </p:nvSpPr>
        <p:spPr bwMode="auto">
          <a:xfrm>
            <a:off x="427510" y="3684368"/>
            <a:ext cx="17142032" cy="4653582"/>
          </a:xfrm>
          <a:prstGeom prst="rect">
            <a:avLst/>
          </a:prstGeom>
          <a:noFill/>
          <a:ln>
            <a:noFill/>
          </a:ln>
        </p:spPr>
        <p:txBody>
          <a:bodyPr spcFirstLastPara="1" wrap="square" lIns="0" tIns="0" rIns="0" bIns="0" anchor="t" anchorCtr="0">
            <a:spAutoFit/>
          </a:bodyPr>
          <a:lstStyle/>
          <a:p>
            <a:pPr marL="342900" marR="0" lvl="0" indent="-342900" algn="l">
              <a:lnSpc>
                <a:spcPct val="140045"/>
              </a:lnSpc>
              <a:spcBef>
                <a:spcPts val="0"/>
              </a:spcBef>
              <a:spcAft>
                <a:spcPts val="0"/>
              </a:spcAft>
              <a:buClr>
                <a:srgbClr val="000000"/>
              </a:buClr>
              <a:buSzPts val="2200"/>
              <a:buFont typeface="Wingdings 2"/>
              <a:buChar char="õ"/>
              <a:defRPr/>
            </a:pPr>
            <a:r>
              <a:rPr lang="el-GR" sz="2400" b="0" i="0" u="none" strike="noStrike" cap="none" dirty="0">
                <a:solidFill>
                  <a:srgbClr val="000000"/>
                </a:solidFill>
                <a:latin typeface="Aptos"/>
                <a:ea typeface="Poppins"/>
                <a:cs typeface="Amiri Quran"/>
              </a:rPr>
              <a:t>Αντιθέτως, οι Δήμοι των ακόλουθων ΠΕ παρουσιάζουν </a:t>
            </a:r>
            <a:r>
              <a:rPr lang="el-GR" sz="2400" b="1" i="0" u="none" strike="noStrike" cap="none" dirty="0">
                <a:solidFill>
                  <a:srgbClr val="000000"/>
                </a:solidFill>
                <a:latin typeface="Aptos"/>
                <a:ea typeface="Poppins"/>
                <a:cs typeface="Amiri Quran"/>
              </a:rPr>
              <a:t>σημαντικά αυξημένες επιδόσεις</a:t>
            </a:r>
            <a:r>
              <a:rPr lang="el-GR" sz="2400" b="0" i="0" u="none" strike="noStrike" cap="none" dirty="0">
                <a:solidFill>
                  <a:srgbClr val="000000"/>
                </a:solidFill>
                <a:latin typeface="Aptos"/>
                <a:ea typeface="Poppins"/>
                <a:cs typeface="Amiri Quran"/>
              </a:rPr>
              <a:t> στη χωριστή συλλογή πράσινων αποβλήτων</a:t>
            </a:r>
            <a:r>
              <a:rPr lang="en-US" sz="2400" b="0" i="0" u="none" strike="noStrike" cap="none" dirty="0">
                <a:solidFill>
                  <a:srgbClr val="000000"/>
                </a:solidFill>
                <a:latin typeface="Aptos"/>
                <a:ea typeface="Poppins"/>
                <a:cs typeface="Amiri Quran"/>
              </a:rPr>
              <a:t>: </a:t>
            </a:r>
            <a:endParaRPr lang="el-GR" sz="2400" b="0" i="0" u="none" strike="noStrike" cap="none" dirty="0">
              <a:solidFill>
                <a:srgbClr val="000000"/>
              </a:solidFill>
              <a:latin typeface="Aptos"/>
              <a:cs typeface="Amiri Quran"/>
            </a:endParaRPr>
          </a:p>
          <a:p>
            <a:pPr lvl="1">
              <a:lnSpc>
                <a:spcPct val="140045"/>
              </a:lnSpc>
              <a:buSzPts val="2200"/>
              <a:defRPr/>
            </a:pPr>
            <a:r>
              <a:rPr lang="en-US" sz="2400" b="1" i="0" u="none" strike="noStrike" cap="none" dirty="0">
                <a:solidFill>
                  <a:srgbClr val="000000"/>
                </a:solidFill>
                <a:latin typeface="Aptos"/>
                <a:ea typeface="Poppins"/>
                <a:cs typeface="Amiri Quran"/>
              </a:rPr>
              <a:t>			</a:t>
            </a:r>
            <a:r>
              <a:rPr lang="el-GR" sz="2400" b="1" i="0" u="none" strike="noStrike" cap="none" dirty="0">
                <a:solidFill>
                  <a:srgbClr val="000000"/>
                </a:solidFill>
                <a:latin typeface="Aptos"/>
                <a:ea typeface="Poppins"/>
                <a:cs typeface="Amiri Quran"/>
              </a:rPr>
              <a:t>Ανατολικής Αττικής</a:t>
            </a:r>
            <a:endParaRPr lang="el-GR" sz="2400" b="1" i="0" u="none" strike="noStrike" cap="none" dirty="0">
              <a:solidFill>
                <a:srgbClr val="000000"/>
              </a:solidFill>
              <a:latin typeface="Aptos"/>
              <a:cs typeface="Amiri Quran"/>
            </a:endParaRPr>
          </a:p>
          <a:p>
            <a:pPr lvl="1">
              <a:lnSpc>
                <a:spcPct val="140045"/>
              </a:lnSpc>
              <a:buSzPts val="2200"/>
              <a:defRPr/>
            </a:pPr>
            <a:endParaRPr lang="el-GR" sz="2400" b="0" i="0" u="none" strike="noStrike" cap="none" dirty="0">
              <a:solidFill>
                <a:srgbClr val="000000"/>
              </a:solidFill>
              <a:latin typeface="Aptos"/>
              <a:ea typeface="Poppins"/>
              <a:cs typeface="Amiri Quran"/>
            </a:endParaRPr>
          </a:p>
          <a:p>
            <a:pPr lvl="1">
              <a:lnSpc>
                <a:spcPct val="140045"/>
              </a:lnSpc>
              <a:buSzPts val="2200"/>
              <a:defRPr/>
            </a:pPr>
            <a:r>
              <a:rPr lang="en-US" sz="2400" b="1" i="0" u="none" strike="noStrike" cap="none" dirty="0">
                <a:solidFill>
                  <a:srgbClr val="000000"/>
                </a:solidFill>
                <a:latin typeface="Aptos"/>
                <a:ea typeface="Poppins"/>
                <a:cs typeface="Amiri Quran"/>
              </a:rPr>
              <a:t>			</a:t>
            </a:r>
            <a:r>
              <a:rPr lang="el-GR" sz="2400" b="1" i="0" u="none" strike="noStrike" cap="none" dirty="0">
                <a:solidFill>
                  <a:srgbClr val="000000"/>
                </a:solidFill>
                <a:latin typeface="Aptos"/>
                <a:ea typeface="Poppins"/>
                <a:cs typeface="Amiri Quran"/>
              </a:rPr>
              <a:t>Νοτίου Τομέα Αθηνών </a:t>
            </a:r>
            <a:endParaRPr lang="el-GR" sz="2400" b="1" i="0" u="none" strike="noStrike" cap="none" dirty="0">
              <a:solidFill>
                <a:srgbClr val="000000"/>
              </a:solidFill>
              <a:latin typeface="Aptos"/>
              <a:cs typeface="Amiri Quran"/>
            </a:endParaRPr>
          </a:p>
          <a:p>
            <a:pPr lvl="1">
              <a:lnSpc>
                <a:spcPct val="140045"/>
              </a:lnSpc>
              <a:buSzPts val="2200"/>
              <a:defRPr/>
            </a:pPr>
            <a:endParaRPr lang="el-GR" sz="2400" b="0" i="0" u="none" strike="noStrike" cap="none" dirty="0">
              <a:solidFill>
                <a:srgbClr val="000000"/>
              </a:solidFill>
              <a:latin typeface="Aptos"/>
              <a:ea typeface="Poppins"/>
              <a:cs typeface="Amiri Quran"/>
            </a:endParaRPr>
          </a:p>
          <a:p>
            <a:pPr lvl="1">
              <a:lnSpc>
                <a:spcPct val="140045"/>
              </a:lnSpc>
              <a:buSzPts val="2200"/>
              <a:defRPr/>
            </a:pPr>
            <a:r>
              <a:rPr lang="en-US" sz="2400" b="1" i="0" u="none" strike="noStrike" cap="none" dirty="0">
                <a:solidFill>
                  <a:srgbClr val="000000"/>
                </a:solidFill>
                <a:latin typeface="Aptos"/>
                <a:ea typeface="Poppins"/>
                <a:cs typeface="Amiri Quran"/>
              </a:rPr>
              <a:t>			</a:t>
            </a:r>
            <a:r>
              <a:rPr lang="el-GR" sz="2400" b="1" i="0" u="none" strike="noStrike" cap="none" dirty="0">
                <a:solidFill>
                  <a:srgbClr val="000000"/>
                </a:solidFill>
                <a:latin typeface="Aptos"/>
                <a:ea typeface="Poppins"/>
                <a:cs typeface="Amiri Quran"/>
              </a:rPr>
              <a:t>Βορείου Τομέα Αθηνών </a:t>
            </a:r>
            <a:endParaRPr lang="el-GR" sz="2400" b="1" i="0" u="none" strike="noStrike" cap="none" dirty="0">
              <a:solidFill>
                <a:srgbClr val="000000"/>
              </a:solidFill>
              <a:latin typeface="Aptos"/>
              <a:cs typeface="Amiri Quran"/>
            </a:endParaRPr>
          </a:p>
          <a:p>
            <a:pPr marL="0" marR="0" lvl="0" indent="0" algn="l">
              <a:lnSpc>
                <a:spcPct val="140045"/>
              </a:lnSpc>
              <a:spcBef>
                <a:spcPts val="0"/>
              </a:spcBef>
              <a:spcAft>
                <a:spcPts val="0"/>
              </a:spcAft>
              <a:buClr>
                <a:srgbClr val="000000"/>
              </a:buClr>
              <a:buSzPts val="2200"/>
              <a:buFont typeface="Arial"/>
              <a:buNone/>
              <a:defRPr/>
            </a:pPr>
            <a:endParaRPr lang="el-GR" sz="2400" b="0" i="0" u="none" strike="noStrike" cap="none" dirty="0">
              <a:solidFill>
                <a:srgbClr val="000000"/>
              </a:solidFill>
              <a:latin typeface="Aptos"/>
              <a:ea typeface="Poppins"/>
              <a:cs typeface="Amiri Quran"/>
            </a:endParaRPr>
          </a:p>
          <a:p>
            <a:pPr marL="0" marR="0" lvl="0" indent="0" algn="l">
              <a:lnSpc>
                <a:spcPct val="140045"/>
              </a:lnSpc>
              <a:spcBef>
                <a:spcPts val="0"/>
              </a:spcBef>
              <a:spcAft>
                <a:spcPts val="0"/>
              </a:spcAft>
              <a:buClr>
                <a:srgbClr val="000000"/>
              </a:buClr>
              <a:buSzPts val="2200"/>
              <a:buFont typeface="Arial"/>
              <a:buNone/>
              <a:defRPr/>
            </a:pPr>
            <a:endParaRPr lang="el-GR" sz="2400" b="0" i="0" u="none" strike="noStrike" cap="none" dirty="0">
              <a:solidFill>
                <a:srgbClr val="000000"/>
              </a:solidFill>
              <a:latin typeface="Aptos"/>
              <a:cs typeface="Amiri Quran"/>
            </a:endParaRPr>
          </a:p>
        </p:txBody>
      </p:sp>
      <p:pic>
        <p:nvPicPr>
          <p:cNvPr id="238" name="Google Shape;238;p12"/>
          <p:cNvPicPr/>
          <p:nvPr/>
        </p:nvPicPr>
        <p:blipFill>
          <a:blip r:embed="rId3">
            <a:alphaModFix/>
          </a:blip>
          <a:stretch/>
        </p:blipFill>
        <p:spPr bwMode="auto">
          <a:xfrm>
            <a:off x="6452144" y="4348707"/>
            <a:ext cx="1246165" cy="1246165"/>
          </a:xfrm>
          <a:prstGeom prst="rect">
            <a:avLst/>
          </a:prstGeom>
          <a:noFill/>
          <a:ln>
            <a:noFill/>
          </a:ln>
        </p:spPr>
      </p:pic>
      <p:pic>
        <p:nvPicPr>
          <p:cNvPr id="239" name="Google Shape;239;p12"/>
          <p:cNvPicPr/>
          <p:nvPr/>
        </p:nvPicPr>
        <p:blipFill>
          <a:blip r:embed="rId4">
            <a:alphaModFix/>
          </a:blip>
          <a:stretch/>
        </p:blipFill>
        <p:spPr bwMode="auto">
          <a:xfrm>
            <a:off x="6452144" y="5455635"/>
            <a:ext cx="1246165" cy="1246165"/>
          </a:xfrm>
          <a:prstGeom prst="rect">
            <a:avLst/>
          </a:prstGeom>
          <a:noFill/>
          <a:ln>
            <a:noFill/>
          </a:ln>
        </p:spPr>
      </p:pic>
      <p:pic>
        <p:nvPicPr>
          <p:cNvPr id="240" name="Google Shape;240;p12"/>
          <p:cNvPicPr/>
          <p:nvPr/>
        </p:nvPicPr>
        <p:blipFill>
          <a:blip r:embed="rId5">
            <a:alphaModFix/>
          </a:blip>
          <a:stretch/>
        </p:blipFill>
        <p:spPr bwMode="auto">
          <a:xfrm>
            <a:off x="6452143" y="6550143"/>
            <a:ext cx="1246165" cy="1246165"/>
          </a:xfrm>
          <a:prstGeom prst="rect">
            <a:avLst/>
          </a:prstGeom>
          <a:noFill/>
          <a:ln>
            <a:noFill/>
          </a:ln>
        </p:spPr>
      </p:pic>
      <p:sp>
        <p:nvSpPr>
          <p:cNvPr id="241" name="Google Shape;241;p12"/>
          <p:cNvSpPr txBox="1"/>
          <p:nvPr/>
        </p:nvSpPr>
        <p:spPr bwMode="auto">
          <a:xfrm>
            <a:off x="588397" y="7554155"/>
            <a:ext cx="17071450" cy="2215991"/>
          </a:xfrm>
          <a:prstGeom prst="rect">
            <a:avLst/>
          </a:prstGeom>
          <a:noFill/>
          <a:ln>
            <a:noFill/>
          </a:ln>
        </p:spPr>
        <p:txBody>
          <a:bodyPr spcFirstLastPara="1" wrap="square" lIns="0" tIns="0" rIns="0" bIns="0" anchor="t" anchorCtr="0">
            <a:spAutoFit/>
          </a:bodyPr>
          <a:lstStyle/>
          <a:p>
            <a:pPr marL="342900" marR="0" lvl="0" indent="-342900" algn="l">
              <a:lnSpc>
                <a:spcPct val="200000"/>
              </a:lnSpc>
              <a:spcBef>
                <a:spcPts val="0"/>
              </a:spcBef>
              <a:spcAft>
                <a:spcPts val="0"/>
              </a:spcAft>
              <a:buClr>
                <a:srgbClr val="000000"/>
              </a:buClr>
              <a:buSzPts val="2247"/>
              <a:buFont typeface="Wingdings 2"/>
              <a:buChar char="õ"/>
              <a:defRPr/>
            </a:pPr>
            <a:r>
              <a:rPr lang="el-GR" sz="2400" b="0" i="0" u="none" strike="noStrike" cap="none" dirty="0">
                <a:solidFill>
                  <a:srgbClr val="000000"/>
                </a:solidFill>
                <a:latin typeface="Aptos"/>
                <a:ea typeface="Poppins"/>
                <a:cs typeface="Poppins"/>
              </a:rPr>
              <a:t>Η </a:t>
            </a:r>
            <a:r>
              <a:rPr lang="el-GR" sz="2400" b="1" i="0" u="none" strike="noStrike" cap="none" dirty="0">
                <a:solidFill>
                  <a:srgbClr val="000000"/>
                </a:solidFill>
                <a:latin typeface="Aptos"/>
                <a:ea typeface="Poppins"/>
                <a:cs typeface="Poppins"/>
              </a:rPr>
              <a:t>χωριστή συλλογή </a:t>
            </a:r>
            <a:r>
              <a:rPr lang="el-GR" sz="2400" b="0" i="0" u="none" strike="noStrike" cap="none" dirty="0">
                <a:solidFill>
                  <a:srgbClr val="000000"/>
                </a:solidFill>
                <a:latin typeface="Aptos"/>
                <a:ea typeface="Poppins"/>
                <a:cs typeface="Poppins"/>
              </a:rPr>
              <a:t>αποβλήτων </a:t>
            </a:r>
            <a:r>
              <a:rPr lang="el-GR" sz="2400" b="1" i="0" u="none" strike="noStrike" cap="none" dirty="0">
                <a:solidFill>
                  <a:srgbClr val="000000"/>
                </a:solidFill>
                <a:latin typeface="Aptos"/>
                <a:ea typeface="Poppins"/>
                <a:cs typeface="Poppins"/>
              </a:rPr>
              <a:t>τροφών και τροφίμων, πράσινων αποβλήτων και ανακυκλώσιμων υλικών </a:t>
            </a:r>
            <a:r>
              <a:rPr lang="el-GR" sz="2400" b="0" i="0" u="none" strike="noStrike" cap="none" dirty="0">
                <a:solidFill>
                  <a:srgbClr val="000000"/>
                </a:solidFill>
                <a:latin typeface="Aptos"/>
                <a:ea typeface="Poppins"/>
                <a:cs typeface="Poppins"/>
              </a:rPr>
              <a:t>ανέρχεται στο                   </a:t>
            </a:r>
            <a:r>
              <a:rPr lang="en-US" sz="2400" b="0" i="0" u="none" strike="noStrike" cap="none" dirty="0">
                <a:solidFill>
                  <a:srgbClr val="000000"/>
                </a:solidFill>
                <a:latin typeface="Aptos"/>
                <a:ea typeface="Poppins"/>
                <a:cs typeface="Poppins"/>
              </a:rPr>
              <a:t>		</a:t>
            </a:r>
            <a:r>
              <a:rPr lang="en-US" sz="2400" dirty="0">
                <a:latin typeface="Aptos"/>
                <a:ea typeface="Poppins"/>
                <a:cs typeface="Poppins"/>
              </a:rPr>
              <a:t> </a:t>
            </a:r>
            <a:r>
              <a:rPr lang="el-GR" sz="2400" b="0" i="0" u="none" strike="noStrike" cap="none" dirty="0">
                <a:solidFill>
                  <a:srgbClr val="000000"/>
                </a:solidFill>
                <a:latin typeface="Aptos"/>
                <a:ea typeface="Poppins"/>
                <a:cs typeface="Poppins"/>
              </a:rPr>
              <a:t>(46,4 </a:t>
            </a:r>
            <a:r>
              <a:rPr lang="el-GR" sz="2400" b="0" i="0" u="none" strike="noStrike" cap="none" dirty="0" err="1">
                <a:solidFill>
                  <a:srgbClr val="000000"/>
                </a:solidFill>
                <a:latin typeface="Aptos"/>
                <a:ea typeface="Poppins"/>
                <a:cs typeface="Poppins"/>
              </a:rPr>
              <a:t>kg</a:t>
            </a:r>
            <a:r>
              <a:rPr lang="el-GR" sz="2400" b="0" i="0" u="none" strike="noStrike" cap="none" dirty="0">
                <a:solidFill>
                  <a:srgbClr val="000000"/>
                </a:solidFill>
                <a:latin typeface="Aptos"/>
                <a:ea typeface="Poppins"/>
                <a:cs typeface="Poppins"/>
              </a:rPr>
              <a:t>/ κάτοικο/ έτος), και</a:t>
            </a:r>
          </a:p>
          <a:p>
            <a:pPr marL="342900" marR="0" lvl="0" indent="-342900" algn="l">
              <a:lnSpc>
                <a:spcPct val="200000"/>
              </a:lnSpc>
              <a:spcBef>
                <a:spcPts val="0"/>
              </a:spcBef>
              <a:spcAft>
                <a:spcPts val="0"/>
              </a:spcAft>
              <a:buClr>
                <a:srgbClr val="000000"/>
              </a:buClr>
              <a:buSzPts val="2247"/>
              <a:buFont typeface="Wingdings 2"/>
              <a:buChar char="õ"/>
              <a:defRPr/>
            </a:pPr>
            <a:r>
              <a:rPr lang="el-GR" sz="2400" b="0" i="0" u="none" strike="noStrike" cap="none" dirty="0">
                <a:solidFill>
                  <a:srgbClr val="000000"/>
                </a:solidFill>
                <a:latin typeface="Aptos"/>
                <a:ea typeface="Poppins"/>
                <a:cs typeface="Poppins"/>
              </a:rPr>
              <a:t>η </a:t>
            </a:r>
            <a:r>
              <a:rPr lang="el-GR" sz="2400" b="1" i="0" u="none" strike="noStrike" cap="none" dirty="0">
                <a:solidFill>
                  <a:srgbClr val="000000"/>
                </a:solidFill>
                <a:latin typeface="Aptos"/>
                <a:ea typeface="Poppins"/>
                <a:cs typeface="Poppins"/>
              </a:rPr>
              <a:t>ανακύκλωση/ ανάκτηση </a:t>
            </a:r>
            <a:r>
              <a:rPr lang="el-GR" sz="2400" b="0" i="0" u="none" strike="noStrike" cap="none" dirty="0">
                <a:solidFill>
                  <a:srgbClr val="000000"/>
                </a:solidFill>
                <a:latin typeface="Aptos"/>
                <a:ea typeface="Poppins"/>
                <a:cs typeface="Poppins"/>
              </a:rPr>
              <a:t>στο                      (38,8 </a:t>
            </a:r>
            <a:r>
              <a:rPr lang="el-GR" sz="2400" b="0" i="0" u="none" strike="noStrike" cap="none" dirty="0" err="1">
                <a:solidFill>
                  <a:srgbClr val="000000"/>
                </a:solidFill>
                <a:latin typeface="Aptos"/>
                <a:ea typeface="Poppins"/>
                <a:cs typeface="Poppins"/>
              </a:rPr>
              <a:t>kg</a:t>
            </a:r>
            <a:r>
              <a:rPr lang="el-GR" sz="2400" b="0" i="0" u="none" strike="noStrike" cap="none" dirty="0">
                <a:solidFill>
                  <a:srgbClr val="000000"/>
                </a:solidFill>
                <a:latin typeface="Aptos"/>
                <a:ea typeface="Poppins"/>
                <a:cs typeface="Poppins"/>
              </a:rPr>
              <a:t>/ κάτοικο/ έτος).</a:t>
            </a:r>
            <a:endParaRPr lang="el-GR" sz="2400" b="0" i="0" u="none" strike="noStrike" cap="none" dirty="0">
              <a:solidFill>
                <a:srgbClr val="000000"/>
              </a:solidFill>
              <a:latin typeface="Aptos"/>
            </a:endParaRPr>
          </a:p>
        </p:txBody>
      </p:sp>
      <p:sp>
        <p:nvSpPr>
          <p:cNvPr id="242" name="Google Shape;242;p12"/>
          <p:cNvSpPr txBox="1"/>
          <p:nvPr/>
        </p:nvSpPr>
        <p:spPr bwMode="auto">
          <a:xfrm>
            <a:off x="427510" y="2019024"/>
            <a:ext cx="16933026" cy="1477328"/>
          </a:xfrm>
          <a:prstGeom prst="rect">
            <a:avLst/>
          </a:prstGeom>
          <a:noFill/>
          <a:ln>
            <a:noFill/>
          </a:ln>
        </p:spPr>
        <p:txBody>
          <a:bodyPr spcFirstLastPara="1" wrap="square" lIns="0" tIns="0" rIns="0" bIns="0" anchor="t" anchorCtr="0">
            <a:spAutoFit/>
          </a:bodyPr>
          <a:lstStyle/>
          <a:p>
            <a:pPr marL="342900" marR="0" lvl="0" indent="-342900" algn="l">
              <a:lnSpc>
                <a:spcPct val="200000"/>
              </a:lnSpc>
              <a:spcBef>
                <a:spcPts val="0"/>
              </a:spcBef>
              <a:spcAft>
                <a:spcPts val="0"/>
              </a:spcAft>
              <a:buClr>
                <a:srgbClr val="000000"/>
              </a:buClr>
              <a:buSzPts val="2247"/>
              <a:buFont typeface="Wingdings 2"/>
              <a:buChar char="õ"/>
              <a:defRPr/>
            </a:pPr>
            <a:r>
              <a:rPr lang="el-GR" sz="2400" b="0" i="0" u="none" strike="noStrike" cap="none" dirty="0">
                <a:solidFill>
                  <a:srgbClr val="000000"/>
                </a:solidFill>
                <a:latin typeface="Aptos"/>
                <a:ea typeface="Poppins"/>
                <a:cs typeface="Poppins"/>
              </a:rPr>
              <a:t>Οι Δήμοι των </a:t>
            </a:r>
            <a:r>
              <a:rPr lang="el-GR" sz="2400" b="1" i="0" u="none" strike="noStrike" cap="none" dirty="0">
                <a:solidFill>
                  <a:srgbClr val="000000"/>
                </a:solidFill>
                <a:latin typeface="Aptos"/>
                <a:ea typeface="Poppins"/>
                <a:cs typeface="Poppins"/>
              </a:rPr>
              <a:t>ΠΕ Νήσων, Ανατολικής και Δυτικής Αττικής </a:t>
            </a:r>
            <a:r>
              <a:rPr lang="el-GR" sz="2400" b="0" i="0" u="none" strike="noStrike" cap="none" dirty="0">
                <a:solidFill>
                  <a:srgbClr val="000000"/>
                </a:solidFill>
                <a:latin typeface="Aptos"/>
                <a:ea typeface="Poppins"/>
                <a:cs typeface="Poppins"/>
              </a:rPr>
              <a:t>παρουσιάζουν </a:t>
            </a:r>
            <a:r>
              <a:rPr lang="el-GR" sz="2400" b="1" i="0" u="none" strike="noStrike" cap="none" dirty="0">
                <a:solidFill>
                  <a:srgbClr val="000000"/>
                </a:solidFill>
                <a:latin typeface="Aptos"/>
                <a:ea typeface="Poppins"/>
                <a:cs typeface="Poppins"/>
              </a:rPr>
              <a:t>σημαντικά χαμηλότερες επιδόσεις</a:t>
            </a:r>
            <a:r>
              <a:rPr lang="el-GR" sz="2400" b="0" i="0" u="none" strike="noStrike" cap="none" dirty="0">
                <a:solidFill>
                  <a:srgbClr val="000000"/>
                </a:solidFill>
                <a:latin typeface="Aptos"/>
                <a:ea typeface="Poppins"/>
                <a:cs typeface="Poppins"/>
              </a:rPr>
              <a:t> στη χωριστή συλλογή αποβλήτων τροφών και τροφίμων (</a:t>
            </a:r>
            <a:r>
              <a:rPr lang="el-GR" sz="2400" b="1" i="0" u="none" strike="noStrike" cap="none" dirty="0">
                <a:solidFill>
                  <a:srgbClr val="000000"/>
                </a:solidFill>
                <a:latin typeface="Aptos"/>
                <a:ea typeface="Poppins"/>
                <a:cs typeface="Poppins"/>
              </a:rPr>
              <a:t>καφέ κάδος</a:t>
            </a:r>
            <a:r>
              <a:rPr lang="el-GR" sz="2400" b="0" i="0" u="none" strike="noStrike" cap="none" dirty="0">
                <a:solidFill>
                  <a:srgbClr val="000000"/>
                </a:solidFill>
                <a:latin typeface="Aptos"/>
                <a:ea typeface="Poppins"/>
                <a:cs typeface="Poppins"/>
              </a:rPr>
              <a:t>), με απόκλιση περίπου</a:t>
            </a:r>
            <a:r>
              <a:rPr lang="en-US" sz="2400" b="0" i="0" u="none" strike="noStrike" cap="none" dirty="0">
                <a:solidFill>
                  <a:srgbClr val="000000"/>
                </a:solidFill>
                <a:latin typeface="Aptos"/>
                <a:ea typeface="Poppins"/>
                <a:cs typeface="Poppins"/>
              </a:rPr>
              <a:t>    </a:t>
            </a:r>
            <a:r>
              <a:rPr lang="el-GR" sz="2400" b="0" i="0" u="none" strike="noStrike" cap="none" dirty="0">
                <a:solidFill>
                  <a:srgbClr val="000000"/>
                </a:solidFill>
                <a:latin typeface="Aptos"/>
                <a:ea typeface="Poppins"/>
                <a:cs typeface="Poppins"/>
              </a:rPr>
              <a:t> </a:t>
            </a:r>
            <a:r>
              <a:rPr lang="el-GR" sz="2400" dirty="0">
                <a:latin typeface="Aptos"/>
              </a:rPr>
              <a:t>                  </a:t>
            </a:r>
            <a:r>
              <a:rPr lang="el-GR" sz="2400" b="0" i="0" u="none" strike="noStrike" cap="none" dirty="0">
                <a:solidFill>
                  <a:srgbClr val="000000"/>
                </a:solidFill>
                <a:latin typeface="Aptos"/>
                <a:ea typeface="Poppins"/>
                <a:cs typeface="Poppins"/>
              </a:rPr>
              <a:t>από το μέσο όρο της Περιφέρειας.</a:t>
            </a:r>
            <a:endParaRPr lang="el-GR" sz="2400" b="0" i="0" u="none" strike="noStrike" cap="none" dirty="0">
              <a:solidFill>
                <a:srgbClr val="000000"/>
              </a:solidFill>
              <a:latin typeface="Aptos"/>
            </a:endParaRPr>
          </a:p>
        </p:txBody>
      </p:sp>
      <p:pic>
        <p:nvPicPr>
          <p:cNvPr id="243" name="Google Shape;243;p12"/>
          <p:cNvPicPr/>
          <p:nvPr/>
        </p:nvPicPr>
        <p:blipFill>
          <a:blip r:embed="rId6">
            <a:alphaModFix/>
          </a:blip>
          <a:stretch/>
        </p:blipFill>
        <p:spPr bwMode="auto">
          <a:xfrm>
            <a:off x="11187863" y="2593822"/>
            <a:ext cx="1209879" cy="1152524"/>
          </a:xfrm>
          <a:prstGeom prst="rect">
            <a:avLst/>
          </a:prstGeom>
          <a:noFill/>
          <a:ln>
            <a:noFill/>
          </a:ln>
        </p:spPr>
      </p:pic>
      <p:pic>
        <p:nvPicPr>
          <p:cNvPr id="244" name="Google Shape;244;p12"/>
          <p:cNvPicPr/>
          <p:nvPr/>
        </p:nvPicPr>
        <p:blipFill>
          <a:blip r:embed="rId7">
            <a:alphaModFix/>
          </a:blip>
          <a:stretch/>
        </p:blipFill>
        <p:spPr bwMode="auto">
          <a:xfrm>
            <a:off x="1317356" y="8054097"/>
            <a:ext cx="1216105" cy="1216105"/>
          </a:xfrm>
          <a:prstGeom prst="rect">
            <a:avLst/>
          </a:prstGeom>
          <a:noFill/>
          <a:ln>
            <a:noFill/>
          </a:ln>
        </p:spPr>
      </p:pic>
      <p:pic>
        <p:nvPicPr>
          <p:cNvPr id="245" name="Google Shape;245;p12"/>
          <p:cNvPicPr/>
          <p:nvPr/>
        </p:nvPicPr>
        <p:blipFill>
          <a:blip r:embed="rId8">
            <a:alphaModFix/>
          </a:blip>
          <a:stretch/>
        </p:blipFill>
        <p:spPr bwMode="auto">
          <a:xfrm>
            <a:off x="5099087" y="8825134"/>
            <a:ext cx="1216105" cy="1216105"/>
          </a:xfrm>
          <a:prstGeom prst="rect">
            <a:avLst/>
          </a:prstGeom>
          <a:noFill/>
          <a:ln>
            <a:noFill/>
          </a:ln>
        </p:spPr>
      </p:pic>
      <p:sp>
        <p:nvSpPr>
          <p:cNvPr id="2" name="Google Shape;186;p7"/>
          <p:cNvSpPr txBox="1"/>
          <p:nvPr/>
        </p:nvSpPr>
        <p:spPr bwMode="auto">
          <a:xfrm>
            <a:off x="738392" y="368267"/>
            <a:ext cx="15156265" cy="1723549"/>
          </a:xfrm>
          <a:prstGeom prst="rect">
            <a:avLst/>
          </a:prstGeom>
          <a:noFill/>
          <a:ln>
            <a:noFill/>
          </a:ln>
        </p:spPr>
        <p:txBody>
          <a:bodyPr spcFirstLastPara="1" wrap="square" lIns="0" tIns="0" rIns="0" bIns="0" anchor="t" anchorCtr="0">
            <a:spAutoFit/>
          </a:bodyPr>
          <a:lstStyle/>
          <a:p>
            <a:pPr marL="0" marR="0" lvl="0" indent="0" algn="l">
              <a:lnSpc>
                <a:spcPct val="140036"/>
              </a:lnSpc>
              <a:spcBef>
                <a:spcPts val="0"/>
              </a:spcBef>
              <a:spcAft>
                <a:spcPts val="0"/>
              </a:spcAft>
              <a:buClr>
                <a:srgbClr val="000000"/>
              </a:buClr>
              <a:buSzPts val="2725"/>
              <a:buFont typeface="Arial"/>
              <a:buNone/>
              <a:defRPr/>
            </a:pPr>
            <a:r>
              <a:rPr lang="el-GR" sz="4000" b="0" i="0" u="none" strike="noStrike" cap="none" dirty="0">
                <a:solidFill>
                  <a:srgbClr val="000000"/>
                </a:solidFill>
                <a:latin typeface="Aptos"/>
                <a:ea typeface="Poppins"/>
                <a:cs typeface="Poppins"/>
              </a:rPr>
              <a:t>ΣΥΜΠΕΡΑΣΜΑΤΑ/ ΠΟΡΙΣΜΑΤΑ ΥΦΙΣΤΑΜΕΝΗΣ ΔΙΑΧΕΙΡΙΣΗΣ ΑΣΑ (2/2)</a:t>
            </a:r>
            <a:r>
              <a:rPr lang="en-US" sz="4000" b="0" i="0" u="none" strike="noStrike" cap="none" dirty="0">
                <a:solidFill>
                  <a:srgbClr val="000000"/>
                </a:solidFill>
                <a:latin typeface="Aptos"/>
                <a:ea typeface="Poppins"/>
                <a:cs typeface="Poppins"/>
              </a:rPr>
              <a:t>:</a:t>
            </a:r>
            <a:r>
              <a:rPr lang="el-GR" sz="4000" b="0" i="0" u="none" strike="noStrike" cap="none" dirty="0">
                <a:solidFill>
                  <a:srgbClr val="000000"/>
                </a:solidFill>
                <a:latin typeface="Aptos"/>
                <a:ea typeface="Poppins"/>
                <a:cs typeface="Poppins"/>
              </a:rPr>
              <a:t> ΚΑΦΕ ΚΑΔΟΣ</a:t>
            </a:r>
            <a:endParaRPr dirty="0"/>
          </a:p>
        </p:txBody>
      </p:sp>
      <p:pic>
        <p:nvPicPr>
          <p:cNvPr id="3" name="Εικόνα 2"/>
          <p:cNvPicPr>
            <a:picLocks noChangeAspect="1"/>
          </p:cNvPicPr>
          <p:nvPr/>
        </p:nvPicPr>
        <p:blipFill>
          <a:blip r:embed="rId9"/>
          <a:stretch/>
        </p:blipFill>
        <p:spPr bwMode="auto">
          <a:xfrm>
            <a:off x="515662" y="9933026"/>
            <a:ext cx="801694" cy="2164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Εικόνα 2"/>
          <p:cNvPicPr>
            <a:picLocks noChangeAspect="1"/>
          </p:cNvPicPr>
          <p:nvPr/>
        </p:nvPicPr>
        <p:blipFill>
          <a:blip r:embed="rId3"/>
          <a:stretch/>
        </p:blipFill>
        <p:spPr bwMode="auto">
          <a:xfrm>
            <a:off x="87845" y="1764981"/>
            <a:ext cx="12543208" cy="7589520"/>
          </a:xfrm>
          <a:prstGeom prst="rect">
            <a:avLst/>
          </a:prstGeom>
        </p:spPr>
      </p:pic>
      <p:sp>
        <p:nvSpPr>
          <p:cNvPr id="186" name="Google Shape;186;p7"/>
          <p:cNvSpPr txBox="1"/>
          <p:nvPr/>
        </p:nvSpPr>
        <p:spPr bwMode="auto">
          <a:xfrm>
            <a:off x="12861192" y="3454425"/>
            <a:ext cx="4767487" cy="4210632"/>
          </a:xfrm>
          <a:prstGeom prst="rect">
            <a:avLst/>
          </a:prstGeom>
          <a:ln w="19050">
            <a:solidFill>
              <a:schemeClr val="tx1"/>
            </a:solidFill>
          </a:ln>
        </p:spPr>
        <p:txBody>
          <a:bodyPr spcFirstLastPara="1" vert="horz" lIns="91440" tIns="45720" rIns="91440" bIns="45720" rtlCol="0" anchor="t" anchorCtr="0">
            <a:noAutofit/>
          </a:bodyPr>
          <a:lstStyle/>
          <a:p>
            <a:pPr lvl="0">
              <a:lnSpc>
                <a:spcPct val="120000"/>
              </a:lnSpc>
              <a:spcAft>
                <a:spcPts val="600"/>
              </a:spcAft>
              <a:buSzPts val="2725"/>
              <a:defRPr/>
            </a:pPr>
            <a:r>
              <a:rPr lang="el-GR" sz="2400" dirty="0">
                <a:latin typeface="Aptos Display" panose="020B0004020202020204" pitchFamily="34" charset="0"/>
                <a:ea typeface="Poppins"/>
                <a:cs typeface="Poppins"/>
              </a:rPr>
              <a:t>Διαπιστώνεται </a:t>
            </a:r>
            <a:r>
              <a:rPr lang="el-GR" sz="2400" b="1" dirty="0">
                <a:latin typeface="Aptos Display" panose="020B0004020202020204" pitchFamily="34" charset="0"/>
                <a:ea typeface="Poppins"/>
                <a:cs typeface="Poppins"/>
              </a:rPr>
              <a:t>σαφής συσχέτιση μεταξύ εισοδήματος και ανακύκλωσης</a:t>
            </a:r>
            <a:r>
              <a:rPr lang="el-GR" sz="2400" dirty="0">
                <a:latin typeface="Aptos Display" panose="020B0004020202020204" pitchFamily="34" charset="0"/>
                <a:ea typeface="Poppins"/>
                <a:cs typeface="Poppins"/>
              </a:rPr>
              <a:t>: </a:t>
            </a:r>
          </a:p>
          <a:p>
            <a:pPr lvl="0">
              <a:lnSpc>
                <a:spcPct val="120000"/>
              </a:lnSpc>
              <a:spcAft>
                <a:spcPts val="600"/>
              </a:spcAft>
              <a:buSzPts val="2725"/>
              <a:defRPr/>
            </a:pPr>
            <a:r>
              <a:rPr lang="el-GR" sz="2400" dirty="0">
                <a:latin typeface="Aptos Display" panose="020B0004020202020204" pitchFamily="34" charset="0"/>
                <a:ea typeface="Poppins"/>
                <a:cs typeface="Poppins"/>
              </a:rPr>
              <a:t>στις ΠΕ με </a:t>
            </a:r>
            <a:r>
              <a:rPr lang="el-GR" sz="2400" b="1" dirty="0">
                <a:latin typeface="Aptos Display" panose="020B0004020202020204" pitchFamily="34" charset="0"/>
                <a:ea typeface="Poppins"/>
                <a:cs typeface="Poppins"/>
              </a:rPr>
              <a:t>μέσο εισόδημα άνω των 15.000 € </a:t>
            </a:r>
            <a:r>
              <a:rPr lang="el-GR" sz="2400" dirty="0">
                <a:latin typeface="Aptos Display" panose="020B0004020202020204" pitchFamily="34" charset="0"/>
                <a:ea typeface="Poppins"/>
                <a:cs typeface="Poppins"/>
              </a:rPr>
              <a:t>(Ανατολική Αττική, Βόρειος και Νότιος Τομέας Αθηνών) ο </a:t>
            </a:r>
            <a:r>
              <a:rPr lang="el-GR" sz="2400" b="1" dirty="0">
                <a:latin typeface="Aptos Display" panose="020B0004020202020204" pitchFamily="34" charset="0"/>
                <a:ea typeface="Poppins"/>
                <a:cs typeface="Poppins"/>
              </a:rPr>
              <a:t>βαθμός ανακύκλωσης είναι σχεδόν διπλάσιος </a:t>
            </a:r>
            <a:r>
              <a:rPr lang="el-GR" sz="2400" dirty="0">
                <a:latin typeface="Aptos Display" panose="020B0004020202020204" pitchFamily="34" charset="0"/>
                <a:ea typeface="Poppins"/>
                <a:cs typeface="Poppins"/>
              </a:rPr>
              <a:t>σε σχέση με περιοχές με εισόδημα κάτω των 12–15 χιλ. €.</a:t>
            </a:r>
            <a:endParaRPr sz="2400" dirty="0">
              <a:latin typeface="Aptos Display" panose="020B0004020202020204" pitchFamily="34" charset="0"/>
            </a:endParaRPr>
          </a:p>
        </p:txBody>
      </p:sp>
      <p:sp>
        <p:nvSpPr>
          <p:cNvPr id="2" name="Google Shape;369;g38045b68aef_0_0"/>
          <p:cNvSpPr txBox="1"/>
          <p:nvPr/>
        </p:nvSpPr>
        <p:spPr bwMode="auto">
          <a:xfrm>
            <a:off x="342288" y="679181"/>
            <a:ext cx="16890635" cy="689420"/>
          </a:xfrm>
          <a:prstGeom prst="rect">
            <a:avLst/>
          </a:prstGeom>
          <a:noFill/>
          <a:ln>
            <a:noFill/>
          </a:ln>
        </p:spPr>
        <p:txBody>
          <a:bodyPr spcFirstLastPara="1" wrap="square" lIns="0" tIns="0" rIns="0" bIns="0" anchor="t" anchorCtr="0">
            <a:spAutoFit/>
          </a:bodyPr>
          <a:lstStyle/>
          <a:p>
            <a:pPr lvl="0">
              <a:lnSpc>
                <a:spcPct val="140034"/>
              </a:lnSpc>
              <a:buSzPts val="3300"/>
              <a:defRPr/>
            </a:pPr>
            <a:r>
              <a:rPr lang="el-GR" sz="3200" dirty="0">
                <a:latin typeface="Aptos Display" panose="020B0004020202020204" pitchFamily="34" charset="0"/>
              </a:rPr>
              <a:t>Παραγωγή ΑΣΑ, ανακύκλωση και μέσο εισόδημα ανά κάτοικο στις ΠΕ της Αττικής</a:t>
            </a:r>
            <a:endParaRPr lang="el-GR" sz="6000" i="0" u="none" strike="noStrike" cap="none" dirty="0">
              <a:solidFill>
                <a:srgbClr val="000000"/>
              </a:solidFill>
              <a:latin typeface="Aptos Display" panose="020B0004020202020204" pitchFamily="34" charset="0"/>
              <a:ea typeface="Poppins"/>
              <a:cs typeface="Poppins"/>
            </a:endParaRPr>
          </a:p>
        </p:txBody>
      </p:sp>
      <p:pic>
        <p:nvPicPr>
          <p:cNvPr id="4" name="Εικόνα 3"/>
          <p:cNvPicPr>
            <a:picLocks noChangeAspect="1"/>
          </p:cNvPicPr>
          <p:nvPr/>
        </p:nvPicPr>
        <p:blipFill>
          <a:blip r:embed="rId4"/>
          <a:stretch/>
        </p:blipFill>
        <p:spPr bwMode="auto">
          <a:xfrm>
            <a:off x="515662" y="9933026"/>
            <a:ext cx="801694" cy="2164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82884E-42F5-8581-C7F5-8AC9DA08E12F}"/>
              </a:ext>
            </a:extLst>
          </p:cNvPr>
          <p:cNvSpPr>
            <a:spLocks noGrp="1"/>
          </p:cNvSpPr>
          <p:nvPr>
            <p:ph type="title"/>
          </p:nvPr>
        </p:nvSpPr>
        <p:spPr>
          <a:xfrm>
            <a:off x="1941229" y="814865"/>
            <a:ext cx="15344447" cy="1783559"/>
          </a:xfrm>
        </p:spPr>
        <p:txBody>
          <a:bodyPr anchor="b">
            <a:normAutofit/>
          </a:bodyPr>
          <a:lstStyle/>
          <a:p>
            <a:r>
              <a:rPr lang="el-GR" dirty="0">
                <a:latin typeface="Aptos Display" panose="020B0004020202020204" pitchFamily="34" charset="0"/>
              </a:rPr>
              <a:t>Κύρια Θέματα του Ολιστικού Σχεδίου Διαχείρισης με Έμφαση στην Ανακύκλωση</a:t>
            </a:r>
          </a:p>
        </p:txBody>
      </p:sp>
      <p:pic>
        <p:nvPicPr>
          <p:cNvPr id="5" name="Θέση περιεχομένου 4" descr="Σύνταξη ραντεβού σε έντυπη ατζέντα">
            <a:extLst>
              <a:ext uri="{FF2B5EF4-FFF2-40B4-BE49-F238E27FC236}">
                <a16:creationId xmlns:a16="http://schemas.microsoft.com/office/drawing/2014/main" id="{55C4C00A-A43B-46DD-B177-B4B3997C3E9D}"/>
              </a:ext>
            </a:extLst>
          </p:cNvPr>
          <p:cNvPicPr>
            <a:picLocks noGrp="1" noChangeAspect="1"/>
          </p:cNvPicPr>
          <p:nvPr>
            <p:ph sz="half" idx="1"/>
          </p:nvPr>
        </p:nvPicPr>
        <p:blipFill>
          <a:blip r:embed="rId2"/>
          <a:srcRect r="25949"/>
          <a:stretch>
            <a:fillRect/>
          </a:stretch>
        </p:blipFill>
        <p:spPr bwMode="auto">
          <a:xfrm>
            <a:off x="1941229" y="2971804"/>
            <a:ext cx="6974116" cy="6286502"/>
          </a:xfrm>
          <a:prstGeom prst="rect">
            <a:avLst/>
          </a:prstGeom>
          <a:noFill/>
        </p:spPr>
      </p:pic>
      <p:sp>
        <p:nvSpPr>
          <p:cNvPr id="4" name="Θέση περιεχομένου 3">
            <a:extLst>
              <a:ext uri="{FF2B5EF4-FFF2-40B4-BE49-F238E27FC236}">
                <a16:creationId xmlns:a16="http://schemas.microsoft.com/office/drawing/2014/main" id="{F7E9E966-CEB3-26A9-EA1B-6DE922CE5918}"/>
              </a:ext>
            </a:extLst>
          </p:cNvPr>
          <p:cNvSpPr>
            <a:spLocks noGrp="1"/>
          </p:cNvSpPr>
          <p:nvPr>
            <p:ph sz="half" idx="2"/>
          </p:nvPr>
        </p:nvSpPr>
        <p:spPr>
          <a:xfrm>
            <a:off x="9372657" y="2971804"/>
            <a:ext cx="7913019" cy="6286502"/>
          </a:xfrm>
        </p:spPr>
        <p:txBody>
          <a:bodyPr>
            <a:normAutofit lnSpcReduction="10000"/>
          </a:bodyPr>
          <a:lstStyle/>
          <a:p>
            <a:pPr>
              <a:buFont typeface="Wingdings" panose="05000000000000000000" pitchFamily="2" charset="2"/>
              <a:buChar char="ü"/>
            </a:pPr>
            <a:r>
              <a:rPr lang="el-GR" sz="2800" dirty="0">
                <a:latin typeface="Aptos Display" panose="020B0004020202020204" pitchFamily="34" charset="0"/>
              </a:rPr>
              <a:t>Στόχοι και σκοπός του Ολιστικού Σχεδίου Χωριστής Συλλογής (ΟΣΧΣ) ΠΕΔΑ για τη διαχείριση απορριμμάτων</a:t>
            </a:r>
          </a:p>
          <a:p>
            <a:pPr>
              <a:buFont typeface="Wingdings" panose="05000000000000000000" pitchFamily="2" charset="2"/>
              <a:buChar char="ü"/>
            </a:pPr>
            <a:r>
              <a:rPr lang="el-GR" sz="2800" dirty="0">
                <a:latin typeface="Aptos Display" panose="020B0004020202020204" pitchFamily="34" charset="0"/>
              </a:rPr>
              <a:t>Ανάλυση της υφιστάμενης κατάστασης στην Περιφέρεια Αττικής</a:t>
            </a:r>
          </a:p>
          <a:p>
            <a:pPr>
              <a:buFont typeface="Wingdings" panose="05000000000000000000" pitchFamily="2" charset="2"/>
              <a:buChar char="ü"/>
            </a:pPr>
            <a:r>
              <a:rPr lang="el-GR" sz="2800" dirty="0">
                <a:latin typeface="Aptos Display" panose="020B0004020202020204" pitchFamily="34" charset="0"/>
              </a:rPr>
              <a:t>Επίκεντρο στους δήμους και τις υποχρεώσεις τους</a:t>
            </a:r>
          </a:p>
          <a:p>
            <a:pPr>
              <a:buFont typeface="Wingdings" panose="05000000000000000000" pitchFamily="2" charset="2"/>
              <a:buChar char="ü"/>
            </a:pPr>
            <a:r>
              <a:rPr lang="el-GR" sz="2800" dirty="0">
                <a:latin typeface="Aptos Display" panose="020B0004020202020204" pitchFamily="34" charset="0"/>
              </a:rPr>
              <a:t>Καταγραφή υποδομών και στατιστικά στοιχεία ανακύκλωσης</a:t>
            </a:r>
          </a:p>
          <a:p>
            <a:pPr>
              <a:buFont typeface="Wingdings" panose="05000000000000000000" pitchFamily="2" charset="2"/>
              <a:buChar char="ü"/>
            </a:pPr>
            <a:r>
              <a:rPr lang="el-GR" sz="2800" dirty="0">
                <a:latin typeface="Aptos Display" panose="020B0004020202020204" pitchFamily="34" charset="0"/>
              </a:rPr>
              <a:t>Καλές πρακτικές και πρωτοβουλίες τοπικών κοινωνιών</a:t>
            </a:r>
          </a:p>
          <a:p>
            <a:pPr>
              <a:buFont typeface="Wingdings" panose="05000000000000000000" pitchFamily="2" charset="2"/>
              <a:buChar char="ü"/>
            </a:pPr>
            <a:r>
              <a:rPr lang="el-GR" sz="2800" dirty="0">
                <a:latin typeface="Aptos Display" panose="020B0004020202020204" pitchFamily="34" charset="0"/>
              </a:rPr>
              <a:t>Μελλοντικές προκλήσεις και προτάσεις για βελτίωση</a:t>
            </a:r>
          </a:p>
        </p:txBody>
      </p:sp>
      <p:pic>
        <p:nvPicPr>
          <p:cNvPr id="3" name="Εικόνα 2">
            <a:extLst>
              <a:ext uri="{FF2B5EF4-FFF2-40B4-BE49-F238E27FC236}">
                <a16:creationId xmlns:a16="http://schemas.microsoft.com/office/drawing/2014/main" id="{0EACCED7-2C9E-D865-E5D5-4FEC15C03B06}"/>
              </a:ext>
            </a:extLst>
          </p:cNvPr>
          <p:cNvPicPr>
            <a:picLocks noChangeAspect="1"/>
          </p:cNvPicPr>
          <p:nvPr/>
        </p:nvPicPr>
        <p:blipFill>
          <a:blip r:embed="rId3"/>
          <a:stretch/>
        </p:blipFill>
        <p:spPr bwMode="auto">
          <a:xfrm>
            <a:off x="515662" y="9933026"/>
            <a:ext cx="801694" cy="216427"/>
          </a:xfrm>
          <a:prstGeom prst="rect">
            <a:avLst/>
          </a:prstGeom>
        </p:spPr>
      </p:pic>
    </p:spTree>
    <p:extLst>
      <p:ext uri="{BB962C8B-B14F-4D97-AF65-F5344CB8AC3E}">
        <p14:creationId xmlns:p14="http://schemas.microsoft.com/office/powerpoint/2010/main" val="3744860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0D747-1A93-4581-81D1-03851D6318B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3700E63-DDFA-0905-AB5C-CB94B776F2AB}"/>
              </a:ext>
            </a:extLst>
          </p:cNvPr>
          <p:cNvSpPr>
            <a:spLocks noGrp="1"/>
          </p:cNvSpPr>
          <p:nvPr>
            <p:ph type="title"/>
          </p:nvPr>
        </p:nvSpPr>
        <p:spPr>
          <a:xfrm>
            <a:off x="888533" y="351527"/>
            <a:ext cx="5662271" cy="5325373"/>
          </a:xfrm>
        </p:spPr>
        <p:txBody>
          <a:bodyPr anchor="b">
            <a:normAutofit/>
          </a:bodyPr>
          <a:lstStyle/>
          <a:p>
            <a:r>
              <a:rPr lang="el-GR" sz="4800" dirty="0">
                <a:latin typeface="Aptos Display" panose="020B0004020202020204" pitchFamily="34" charset="0"/>
              </a:rPr>
              <a:t>ΣΥΜΠΕΡΑΣΜΑΤΑ ΑΝΑΛΥΣΗΣ ΤΩΝ ΣΤΟΙΧΕΙΩΝ ΤΩΝ ΕΡΩΤΗΜΑΤΟΛΟΓΙΩΝ </a:t>
            </a:r>
          </a:p>
        </p:txBody>
      </p:sp>
      <p:sp>
        <p:nvSpPr>
          <p:cNvPr id="10" name="Text Placeholder 2">
            <a:extLst>
              <a:ext uri="{FF2B5EF4-FFF2-40B4-BE49-F238E27FC236}">
                <a16:creationId xmlns:a16="http://schemas.microsoft.com/office/drawing/2014/main" id="{C479445C-D52F-5D31-4032-3B27E4E859C4}"/>
              </a:ext>
            </a:extLst>
          </p:cNvPr>
          <p:cNvSpPr>
            <a:spLocks noGrp="1"/>
          </p:cNvSpPr>
          <p:nvPr>
            <p:ph type="body" sz="half" idx="2"/>
          </p:nvPr>
        </p:nvSpPr>
        <p:spPr>
          <a:xfrm>
            <a:off x="873209" y="7543801"/>
            <a:ext cx="5675357" cy="1371604"/>
          </a:xfrm>
        </p:spPr>
        <p:txBody>
          <a:bodyPr/>
          <a:lstStyle/>
          <a:p>
            <a:r>
              <a:rPr lang="el-GR" dirty="0">
                <a:latin typeface="Aptos Display" panose="020B0004020202020204" pitchFamily="34" charset="0"/>
              </a:rPr>
              <a:t>Γενικά συμπεράσματα</a:t>
            </a:r>
            <a:endParaRPr lang="en-US" dirty="0">
              <a:latin typeface="Aptos Display" panose="020B0004020202020204" pitchFamily="34" charset="0"/>
            </a:endParaRPr>
          </a:p>
        </p:txBody>
      </p:sp>
      <p:graphicFrame>
        <p:nvGraphicFramePr>
          <p:cNvPr id="5" name="Πίνακας 4">
            <a:extLst>
              <a:ext uri="{FF2B5EF4-FFF2-40B4-BE49-F238E27FC236}">
                <a16:creationId xmlns:a16="http://schemas.microsoft.com/office/drawing/2014/main" id="{032BF0D0-A7BA-4F39-4EA9-6C71097BC9D2}"/>
              </a:ext>
            </a:extLst>
          </p:cNvPr>
          <p:cNvGraphicFramePr>
            <a:graphicFrameLocks noGrp="1"/>
          </p:cNvGraphicFramePr>
          <p:nvPr>
            <p:extLst>
              <p:ext uri="{D42A27DB-BD31-4B8C-83A1-F6EECF244321}">
                <p14:modId xmlns:p14="http://schemas.microsoft.com/office/powerpoint/2010/main" val="232721665"/>
              </p:ext>
              <p:ext uri="{E7BDC344-281C-4309-B0C6-D0EE65EED2A8}">
                <p202:designPr xmlns:p202="http://schemas.microsoft.com/office/powerpoint/2020/02/main">
                  <p202:designTagLst>
                    <p202:designTag name="ARCH:1:CLS" val="StackedKeyContentTable"/>
                  </p202:designTagLst>
                </p202:designPr>
              </p:ext>
            </p:extLst>
          </p:nvPr>
        </p:nvGraphicFramePr>
        <p:xfrm>
          <a:off x="7308203" y="450132"/>
          <a:ext cx="10727453" cy="8513982"/>
        </p:xfrm>
        <a:graphic>
          <a:graphicData uri="http://schemas.openxmlformats.org/drawingml/2006/table">
            <a:tbl>
              <a:tblPr bandRow="1">
                <a:noFill/>
                <a:tableStyleId>{5C22544A-7EE6-4342-B048-85BDC9FD1C3A}</a:tableStyleId>
              </a:tblPr>
              <a:tblGrid>
                <a:gridCol w="2438262">
                  <a:extLst>
                    <a:ext uri="{9D8B030D-6E8A-4147-A177-3AD203B41FA5}">
                      <a16:colId xmlns:a16="http://schemas.microsoft.com/office/drawing/2014/main" val="1325210896"/>
                    </a:ext>
                  </a:extLst>
                </a:gridCol>
                <a:gridCol w="8289191">
                  <a:extLst>
                    <a:ext uri="{9D8B030D-6E8A-4147-A177-3AD203B41FA5}">
                      <a16:colId xmlns:a16="http://schemas.microsoft.com/office/drawing/2014/main" val="1559449824"/>
                    </a:ext>
                  </a:extLst>
                </a:gridCol>
              </a:tblGrid>
              <a:tr h="2102775">
                <a:tc>
                  <a:txBody>
                    <a:bodyPr/>
                    <a:lstStyle/>
                    <a:p>
                      <a:pPr>
                        <a:buNone/>
                      </a:pPr>
                      <a:r>
                        <a:rPr lang="el-GR" sz="2400" b="1" cap="none" spc="0" dirty="0">
                          <a:solidFill>
                            <a:schemeClr val="tx1"/>
                          </a:solidFill>
                          <a:latin typeface="Aptos Display" panose="020B0004020202020204" pitchFamily="34" charset="0"/>
                        </a:rPr>
                        <a:t>Γενική αποτίμηση</a:t>
                      </a:r>
                    </a:p>
                  </a:txBody>
                  <a:tcPr marL="114554" marR="114554" marT="114554" marB="114554"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marL="342900" indent="-342900" algn="l">
                        <a:buFont typeface="Arial" panose="020B0604020202020204" pitchFamily="34" charset="0"/>
                        <a:buChar char="•"/>
                      </a:pPr>
                      <a:r>
                        <a:rPr lang="el-GR" sz="2400" b="0" cap="none" spc="0" dirty="0">
                          <a:solidFill>
                            <a:schemeClr val="tx1"/>
                          </a:solidFill>
                          <a:latin typeface="Aptos Display" panose="020B0004020202020204" pitchFamily="34" charset="0"/>
                        </a:rPr>
                        <a:t>Η συνολική εικόνα υπολείπεται των εθνικών και ευρωπαϊκών στόχων, με συστηματικές αδυναμίες στη διαχείριση ανακυκλώσιμων και </a:t>
                      </a:r>
                      <a:r>
                        <a:rPr lang="el-GR" sz="2400" b="0" cap="none" spc="0" dirty="0" err="1">
                          <a:solidFill>
                            <a:schemeClr val="tx1"/>
                          </a:solidFill>
                          <a:latin typeface="Aptos Display" panose="020B0004020202020204" pitchFamily="34" charset="0"/>
                        </a:rPr>
                        <a:t>βιοαποβλήτων</a:t>
                      </a:r>
                      <a:r>
                        <a:rPr lang="el-GR" sz="2400" b="0" cap="none" spc="0" dirty="0">
                          <a:solidFill>
                            <a:schemeClr val="tx1"/>
                          </a:solidFill>
                          <a:latin typeface="Aptos Display" panose="020B0004020202020204" pitchFamily="34" charset="0"/>
                        </a:rPr>
                        <a:t> στους περισσότερους Δήμους. </a:t>
                      </a:r>
                    </a:p>
                    <a:p>
                      <a:pPr marL="342900" indent="-342900" algn="l">
                        <a:buFont typeface="Arial" panose="020B0604020202020204" pitchFamily="34" charset="0"/>
                        <a:buChar char="•"/>
                      </a:pPr>
                      <a:r>
                        <a:rPr lang="el-GR" sz="2400" b="0" cap="none" spc="0" dirty="0">
                          <a:solidFill>
                            <a:schemeClr val="tx1"/>
                          </a:solidFill>
                          <a:latin typeface="Aptos Display" panose="020B0004020202020204" pitchFamily="34" charset="0"/>
                        </a:rPr>
                        <a:t>Ωστόσο, καταγράφονται και καλές πρακτικές που μπορούν να λειτουργήσουν ως πρότυπα.</a:t>
                      </a:r>
                    </a:p>
                  </a:txBody>
                  <a:tcPr marL="114554" marR="114554" marT="114554" marB="114554">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973427391"/>
                  </a:ext>
                </a:extLst>
              </a:tr>
              <a:tr h="2032547">
                <a:tc>
                  <a:txBody>
                    <a:bodyPr/>
                    <a:lstStyle/>
                    <a:p>
                      <a:pPr>
                        <a:buNone/>
                      </a:pPr>
                      <a:r>
                        <a:rPr lang="el-GR" sz="2400" b="1" cap="none" spc="0" dirty="0" err="1">
                          <a:solidFill>
                            <a:schemeClr val="accent2">
                              <a:lumMod val="50000"/>
                            </a:schemeClr>
                          </a:solidFill>
                          <a:latin typeface="Aptos Display" panose="020B0004020202020204" pitchFamily="34" charset="0"/>
                        </a:rPr>
                        <a:t>Βιοαπόβλητα</a:t>
                      </a:r>
                      <a:endParaRPr lang="el-GR" sz="2400" b="0" cap="none" spc="0" dirty="0">
                        <a:solidFill>
                          <a:srgbClr val="0070C0"/>
                        </a:solidFill>
                        <a:latin typeface="Aptos Display" panose="020B0004020202020204" pitchFamily="34" charset="0"/>
                      </a:endParaRPr>
                    </a:p>
                  </a:txBody>
                  <a:tcPr marL="114554" marR="114554" marT="114554" marB="114554"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marL="342900" indent="-342900" algn="l">
                        <a:buFont typeface="Arial" panose="020B0604020202020204" pitchFamily="34" charset="0"/>
                        <a:buChar char="•"/>
                      </a:pPr>
                      <a:r>
                        <a:rPr lang="el-GR" sz="2400" b="0" cap="none" spc="0" dirty="0">
                          <a:solidFill>
                            <a:schemeClr val="tx1"/>
                          </a:solidFill>
                          <a:latin typeface="Aptos Display" panose="020B0004020202020204" pitchFamily="34" charset="0"/>
                        </a:rPr>
                        <a:t>Η διαχείριση </a:t>
                      </a:r>
                      <a:r>
                        <a:rPr lang="el-GR" sz="2400" b="0" cap="none" spc="0" dirty="0" err="1">
                          <a:solidFill>
                            <a:schemeClr val="tx1"/>
                          </a:solidFill>
                          <a:latin typeface="Aptos Display" panose="020B0004020202020204" pitchFamily="34" charset="0"/>
                        </a:rPr>
                        <a:t>βιοαποβλήτων</a:t>
                      </a:r>
                      <a:r>
                        <a:rPr lang="el-GR" sz="2400" b="0" cap="none" spc="0" dirty="0">
                          <a:solidFill>
                            <a:schemeClr val="tx1"/>
                          </a:solidFill>
                          <a:latin typeface="Aptos Display" panose="020B0004020202020204" pitchFamily="34" charset="0"/>
                        </a:rPr>
                        <a:t> βρίσκεται ακόμη σε πρώιμο στάδιο, με πολύ χαμηλές συλλεγόμενες ποσότητες παρά τις προσπάθειες. </a:t>
                      </a:r>
                    </a:p>
                    <a:p>
                      <a:pPr marL="342900" indent="-342900" algn="l">
                        <a:buFont typeface="Arial" panose="020B0604020202020204" pitchFamily="34" charset="0"/>
                        <a:buChar char="•"/>
                      </a:pPr>
                      <a:r>
                        <a:rPr lang="el-GR" sz="2400" b="0" cap="none" spc="0" dirty="0">
                          <a:solidFill>
                            <a:schemeClr val="tx1"/>
                          </a:solidFill>
                          <a:latin typeface="Aptos Display" panose="020B0004020202020204" pitchFamily="34" charset="0"/>
                        </a:rPr>
                        <a:t>Η απόκλιση από τους στόχους υπερβαίνει το 90%, καθιστώντας αναγκαία την άμεση ενίσχυση των σχετικών δράσεων.</a:t>
                      </a:r>
                    </a:p>
                  </a:txBody>
                  <a:tcPr marL="114554" marR="114554" marT="114554" marB="114554">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2380466481"/>
                  </a:ext>
                </a:extLst>
              </a:tr>
              <a:tr h="3666646">
                <a:tc>
                  <a:txBody>
                    <a:bodyPr/>
                    <a:lstStyle/>
                    <a:p>
                      <a:pPr>
                        <a:buNone/>
                      </a:pPr>
                      <a:r>
                        <a:rPr lang="el-GR" sz="2400" b="1" cap="none" spc="0" dirty="0">
                          <a:solidFill>
                            <a:srgbClr val="0070C0"/>
                          </a:solidFill>
                          <a:latin typeface="Aptos Display" panose="020B0004020202020204" pitchFamily="34" charset="0"/>
                        </a:rPr>
                        <a:t>Ανακυκλώσιμα υλικά</a:t>
                      </a:r>
                    </a:p>
                  </a:txBody>
                  <a:tcPr marL="114554" marR="114554" marT="114554" marB="114554"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marL="342900" indent="-342900" algn="l">
                        <a:buFont typeface="Arial" panose="020B0604020202020204" pitchFamily="34" charset="0"/>
                        <a:buChar char="•"/>
                      </a:pPr>
                      <a:r>
                        <a:rPr lang="el-GR" sz="2400" b="0" cap="none" spc="0" dirty="0">
                          <a:solidFill>
                            <a:schemeClr val="tx1"/>
                          </a:solidFill>
                          <a:latin typeface="Aptos Display" panose="020B0004020202020204" pitchFamily="34" charset="0"/>
                        </a:rPr>
                        <a:t>Η κατάσταση παραμένει στάσιμη τα τελευταία χρόνια. </a:t>
                      </a:r>
                    </a:p>
                    <a:p>
                      <a:pPr marL="342900" indent="-342900" algn="l">
                        <a:buFont typeface="Arial" panose="020B0604020202020204" pitchFamily="34" charset="0"/>
                        <a:buChar char="•"/>
                      </a:pPr>
                      <a:r>
                        <a:rPr lang="el-GR" sz="2400" b="0" cap="none" spc="0" dirty="0">
                          <a:solidFill>
                            <a:schemeClr val="tx1"/>
                          </a:solidFill>
                          <a:latin typeface="Aptos Display" panose="020B0004020202020204" pitchFamily="34" charset="0"/>
                        </a:rPr>
                        <a:t>Ο μπλε κάδος συμβάλλει σημαντικά στις </a:t>
                      </a:r>
                      <a:r>
                        <a:rPr lang="el-GR" sz="2400" b="0" cap="none" spc="0" dirty="0" err="1">
                          <a:solidFill>
                            <a:schemeClr val="tx1"/>
                          </a:solidFill>
                          <a:latin typeface="Aptos Display" panose="020B0004020202020204" pitchFamily="34" charset="0"/>
                        </a:rPr>
                        <a:t>εκτρεπόμενες</a:t>
                      </a:r>
                      <a:r>
                        <a:rPr lang="el-GR" sz="2400" b="0" cap="none" spc="0" dirty="0">
                          <a:solidFill>
                            <a:schemeClr val="tx1"/>
                          </a:solidFill>
                          <a:latin typeface="Aptos Display" panose="020B0004020202020204" pitchFamily="34" charset="0"/>
                        </a:rPr>
                        <a:t> ποσότητες, αλλά με υψηλό υπόλειμμα (~50%). </a:t>
                      </a:r>
                    </a:p>
                    <a:p>
                      <a:pPr marL="342900" indent="-342900" algn="l">
                        <a:buFont typeface="Arial" panose="020B0604020202020204" pitchFamily="34" charset="0"/>
                        <a:buChar char="•"/>
                      </a:pPr>
                      <a:r>
                        <a:rPr lang="el-GR" sz="2400" b="0" cap="none" spc="0" dirty="0">
                          <a:solidFill>
                            <a:schemeClr val="tx1"/>
                          </a:solidFill>
                          <a:latin typeface="Aptos Display" panose="020B0004020202020204" pitchFamily="34" charset="0"/>
                        </a:rPr>
                        <a:t>Οι λοιπές δράσεις, αν και μικρότερες σε όγκο, επιτυγχάνουν σχεδόν 100% καθαρότητα. Έτσι, ενώ συνεισφέρουν μόλις 9% στην εκτροπή, αντιστοιχούν στο 15,7% της ανάκτησης.</a:t>
                      </a:r>
                    </a:p>
                    <a:p>
                      <a:pPr marL="342900" indent="-342900" algn="l">
                        <a:buFont typeface="Arial" panose="020B0604020202020204" pitchFamily="34" charset="0"/>
                        <a:buChar char="•"/>
                      </a:pPr>
                      <a:r>
                        <a:rPr lang="el-GR" sz="2400" b="0" cap="none" spc="0" dirty="0">
                          <a:solidFill>
                            <a:schemeClr val="tx1"/>
                          </a:solidFill>
                          <a:latin typeface="Aptos Display" panose="020B0004020202020204" pitchFamily="34" charset="0"/>
                        </a:rPr>
                        <a:t>Απαιτείται άμεση στροφή προς δράσεις ανακύκλωσης με υψηλή καθαρότητα και ουσιαστική απόδοση.</a:t>
                      </a:r>
                    </a:p>
                  </a:txBody>
                  <a:tcPr marL="114554" marR="114554" marT="114554" marB="114554">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2340321128"/>
                  </a:ext>
                </a:extLst>
              </a:tr>
            </a:tbl>
          </a:graphicData>
        </a:graphic>
      </p:graphicFrame>
      <p:pic>
        <p:nvPicPr>
          <p:cNvPr id="4" name="Εικόνα 3">
            <a:extLst>
              <a:ext uri="{FF2B5EF4-FFF2-40B4-BE49-F238E27FC236}">
                <a16:creationId xmlns:a16="http://schemas.microsoft.com/office/drawing/2014/main" id="{E0F7DC1B-FC56-0823-B570-29C7927B11C9}"/>
              </a:ext>
            </a:extLst>
          </p:cNvPr>
          <p:cNvPicPr>
            <a:picLocks noChangeAspect="1"/>
          </p:cNvPicPr>
          <p:nvPr/>
        </p:nvPicPr>
        <p:blipFill>
          <a:blip r:embed="rId2"/>
          <a:stretch/>
        </p:blipFill>
        <p:spPr bwMode="auto">
          <a:xfrm>
            <a:off x="515662" y="9933026"/>
            <a:ext cx="801694" cy="216427"/>
          </a:xfrm>
          <a:prstGeom prst="rect">
            <a:avLst/>
          </a:prstGeom>
        </p:spPr>
      </p:pic>
      <p:sp>
        <p:nvSpPr>
          <p:cNvPr id="3" name="Βέλος: Ραβδωτό δεξιό 2">
            <a:hlinkClick r:id="rId3" action="ppaction://hlinksldjump"/>
            <a:extLst>
              <a:ext uri="{FF2B5EF4-FFF2-40B4-BE49-F238E27FC236}">
                <a16:creationId xmlns:a16="http://schemas.microsoft.com/office/drawing/2014/main" id="{B70A3342-5C39-F48B-6BFB-AFDBDDC6A4DA}"/>
              </a:ext>
            </a:extLst>
          </p:cNvPr>
          <p:cNvSpPr/>
          <p:nvPr/>
        </p:nvSpPr>
        <p:spPr bwMode="auto">
          <a:xfrm>
            <a:off x="873209" y="8365067"/>
            <a:ext cx="1361991" cy="677333"/>
          </a:xfrm>
          <a:prstGeom prst="stripedRight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2456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33461-BEC8-E010-3E4F-FC45C0DBFE2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DD774971-33D2-98C0-DF5E-8F6FD7EDF500}"/>
              </a:ext>
            </a:extLst>
          </p:cNvPr>
          <p:cNvSpPr>
            <a:spLocks noGrp="1"/>
          </p:cNvSpPr>
          <p:nvPr>
            <p:ph type="title"/>
          </p:nvPr>
        </p:nvSpPr>
        <p:spPr>
          <a:xfrm>
            <a:off x="11827814" y="351527"/>
            <a:ext cx="5662271" cy="5846073"/>
          </a:xfrm>
        </p:spPr>
        <p:txBody>
          <a:bodyPr anchor="b">
            <a:normAutofit/>
          </a:bodyPr>
          <a:lstStyle/>
          <a:p>
            <a:r>
              <a:rPr lang="el-GR" sz="4400" dirty="0">
                <a:latin typeface="Aptos Display" panose="020B0004020202020204" pitchFamily="34" charset="0"/>
              </a:rPr>
              <a:t>ΚΑΛΕΣ (ΕΝΔΕΙΚΤΙΚΕΣ) ΠΡΑΚΤΙΚΕΣ ΔΙΑΧΕΙΡΙΣΗΣ ΑΠΟΒΛΗΤΩΝ ΣΤΗΝ ΠΕΡΙΦΕΡΕΙΑ ΑΤΤΙΚΗΣ</a:t>
            </a:r>
          </a:p>
        </p:txBody>
      </p:sp>
      <p:pic>
        <p:nvPicPr>
          <p:cNvPr id="6" name="Θέση εικόνας 5">
            <a:extLst>
              <a:ext uri="{FF2B5EF4-FFF2-40B4-BE49-F238E27FC236}">
                <a16:creationId xmlns:a16="http://schemas.microsoft.com/office/drawing/2014/main" id="{4751384D-CD0D-93BA-44B9-A7A80435DCAC}"/>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l="4018" r="4018"/>
          <a:stretch/>
        </p:blipFill>
        <p:spPr>
          <a:xfrm flipH="1">
            <a:off x="685982" y="697933"/>
            <a:ext cx="10172972" cy="7874576"/>
          </a:xfrm>
          <a:noFill/>
        </p:spPr>
      </p:pic>
    </p:spTree>
    <p:extLst>
      <p:ext uri="{BB962C8B-B14F-4D97-AF65-F5344CB8AC3E}">
        <p14:creationId xmlns:p14="http://schemas.microsoft.com/office/powerpoint/2010/main" val="2112627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AutoShape 4"/>
          <p:cNvSpPr/>
          <p:nvPr/>
        </p:nvSpPr>
        <p:spPr bwMode="auto">
          <a:xfrm>
            <a:off x="5488910" y="442204"/>
            <a:ext cx="0" cy="1417611"/>
          </a:xfrm>
          <a:prstGeom prst="line">
            <a:avLst/>
          </a:prstGeom>
          <a:ln w="38100" cap="flat">
            <a:solidFill>
              <a:srgbClr val="FFFFFF"/>
            </a:solidFill>
            <a:prstDash val="solid"/>
            <a:headEnd type="none" w="sm" len="sm"/>
            <a:tailEnd type="none" w="sm" len="sm"/>
          </a:ln>
        </p:spPr>
        <p:txBody>
          <a:bodyPr/>
          <a:lstStyle/>
          <a:p>
            <a:pPr>
              <a:defRPr/>
            </a:pPr>
            <a:endParaRPr lang="el-GR"/>
          </a:p>
        </p:txBody>
      </p:sp>
      <p:sp>
        <p:nvSpPr>
          <p:cNvPr id="13" name="TextBox 13"/>
          <p:cNvSpPr txBox="1"/>
          <p:nvPr/>
        </p:nvSpPr>
        <p:spPr bwMode="auto">
          <a:xfrm>
            <a:off x="440094" y="1512068"/>
            <a:ext cx="11645889" cy="3347648"/>
          </a:xfrm>
          <a:prstGeom prst="rect">
            <a:avLst/>
          </a:prstGeom>
          <a:ln w="19050">
            <a:solidFill>
              <a:schemeClr val="tx1"/>
            </a:solidFill>
          </a:ln>
        </p:spPr>
        <p:txBody>
          <a:bodyPr wrap="square" lIns="0" tIns="0" rIns="0" bIns="0" rtlCol="0" anchor="t">
            <a:spAutoFit/>
          </a:bodyPr>
          <a:lstStyle/>
          <a:p>
            <a:pPr marL="183146" lvl="1" algn="just">
              <a:lnSpc>
                <a:spcPct val="150000"/>
              </a:lnSpc>
              <a:spcAft>
                <a:spcPts val="600"/>
              </a:spcAft>
              <a:defRPr/>
            </a:pPr>
            <a:r>
              <a:rPr lang="el-GR" sz="2400" b="1" dirty="0">
                <a:latin typeface="Aptos Display"/>
                <a:ea typeface="Garet Ultra-Bold"/>
                <a:cs typeface="Garet Ultra-Bold"/>
              </a:rPr>
              <a:t>Δήμος Χαλανδρίου</a:t>
            </a:r>
            <a:endParaRPr lang="el-GR" sz="2400" dirty="0">
              <a:solidFill>
                <a:srgbClr val="000000"/>
              </a:solidFill>
              <a:latin typeface="Aptos Display"/>
              <a:ea typeface="Open Sans"/>
              <a:cs typeface="Open Sans"/>
            </a:endParaRPr>
          </a:p>
          <a:p>
            <a:pPr marL="366292" lvl="1" indent="-183146" algn="just">
              <a:lnSpc>
                <a:spcPct val="150000"/>
              </a:lnSpc>
              <a:buFont typeface="Arial"/>
              <a:buChar char="•"/>
              <a:defRPr/>
            </a:pPr>
            <a:r>
              <a:rPr lang="en-US" sz="2400" b="1" dirty="0">
                <a:solidFill>
                  <a:srgbClr val="000000"/>
                </a:solidFill>
                <a:latin typeface="Aptos Display" panose="020B0004020202020204" pitchFamily="34" charset="0"/>
                <a:ea typeface="Open Sans"/>
                <a:cs typeface="Open Sans"/>
              </a:rPr>
              <a:t>Waste4Think: </a:t>
            </a:r>
            <a:r>
              <a:rPr lang="el-GR" sz="2400" b="1" dirty="0">
                <a:solidFill>
                  <a:srgbClr val="000000"/>
                </a:solidFill>
                <a:latin typeface="Aptos Display" panose="020B0004020202020204" pitchFamily="34" charset="0"/>
                <a:ea typeface="Open Sans"/>
                <a:cs typeface="Open Sans"/>
              </a:rPr>
              <a:t>χωριστή συλλογή βιοαποβλήτων με ειδικούς κάδους &amp; κομπόστ</a:t>
            </a:r>
          </a:p>
          <a:p>
            <a:pPr marL="366292" lvl="1" indent="-183146" algn="just">
              <a:lnSpc>
                <a:spcPct val="150000"/>
              </a:lnSpc>
              <a:buFont typeface="Arial"/>
              <a:buChar char="•"/>
              <a:defRPr/>
            </a:pPr>
            <a:r>
              <a:rPr lang="el-GR" sz="2400" b="1" dirty="0">
                <a:solidFill>
                  <a:srgbClr val="000000"/>
                </a:solidFill>
                <a:latin typeface="Aptos Display" panose="020B0004020202020204" pitchFamily="34" charset="0"/>
                <a:ea typeface="Open Sans"/>
                <a:cs typeface="Open Sans"/>
              </a:rPr>
              <a:t>Πρόγραμμα «</a:t>
            </a:r>
            <a:r>
              <a:rPr lang="en-US" sz="2400" b="1" dirty="0">
                <a:solidFill>
                  <a:srgbClr val="000000"/>
                </a:solidFill>
                <a:latin typeface="Aptos Display" panose="020B0004020202020204" pitchFamily="34" charset="0"/>
                <a:ea typeface="Open Sans"/>
                <a:cs typeface="Open Sans"/>
              </a:rPr>
              <a:t>Food Loss and Waste Prevention Unit» – </a:t>
            </a:r>
            <a:r>
              <a:rPr lang="el-GR" sz="2400" b="1" dirty="0">
                <a:solidFill>
                  <a:srgbClr val="000000"/>
                </a:solidFill>
                <a:latin typeface="Aptos Display" panose="020B0004020202020204" pitchFamily="34" charset="0"/>
                <a:ea typeface="Open Sans"/>
                <a:cs typeface="Open Sans"/>
              </a:rPr>
              <a:t>πρόληψη τροφικών αποβλήτων</a:t>
            </a:r>
          </a:p>
          <a:p>
            <a:pPr marL="366292" lvl="1" indent="-183146" algn="just">
              <a:lnSpc>
                <a:spcPct val="150000"/>
              </a:lnSpc>
              <a:buFont typeface="Arial"/>
              <a:buChar char="•"/>
              <a:defRPr/>
            </a:pPr>
            <a:r>
              <a:rPr lang="el-GR" sz="2400" dirty="0">
                <a:solidFill>
                  <a:srgbClr val="000000"/>
                </a:solidFill>
                <a:latin typeface="Aptos Display" panose="020B0004020202020204" pitchFamily="34" charset="0"/>
                <a:ea typeface="Open Sans"/>
                <a:cs typeface="Open Sans"/>
              </a:rPr>
              <a:t>Συνεργασίες με ευρωπαϊκά έργα (</a:t>
            </a:r>
            <a:r>
              <a:rPr lang="en-US" sz="2400" dirty="0" err="1">
                <a:solidFill>
                  <a:srgbClr val="000000"/>
                </a:solidFill>
                <a:latin typeface="Aptos Display" panose="020B0004020202020204" pitchFamily="34" charset="0"/>
                <a:ea typeface="Open Sans"/>
                <a:cs typeface="Open Sans"/>
              </a:rPr>
              <a:t>FoodRUs</a:t>
            </a:r>
            <a:r>
              <a:rPr lang="en-US" sz="2400" dirty="0">
                <a:solidFill>
                  <a:srgbClr val="000000"/>
                </a:solidFill>
                <a:latin typeface="Aptos Display" panose="020B0004020202020204" pitchFamily="34" charset="0"/>
                <a:ea typeface="Open Sans"/>
                <a:cs typeface="Open Sans"/>
              </a:rPr>
              <a:t>, </a:t>
            </a:r>
            <a:r>
              <a:rPr lang="en-US" sz="2400" dirty="0" err="1">
                <a:solidFill>
                  <a:srgbClr val="000000"/>
                </a:solidFill>
                <a:latin typeface="Aptos Display" panose="020B0004020202020204" pitchFamily="34" charset="0"/>
                <a:ea typeface="Open Sans"/>
                <a:cs typeface="Open Sans"/>
              </a:rPr>
              <a:t>ToNoWaste</a:t>
            </a:r>
            <a:r>
              <a:rPr lang="en-US" sz="2400" dirty="0">
                <a:solidFill>
                  <a:srgbClr val="000000"/>
                </a:solidFill>
                <a:latin typeface="Aptos Display" panose="020B0004020202020204" pitchFamily="34" charset="0"/>
                <a:ea typeface="Open Sans"/>
                <a:cs typeface="Open Sans"/>
              </a:rPr>
              <a:t>, Food Connections)</a:t>
            </a:r>
          </a:p>
          <a:p>
            <a:pPr marL="366292" lvl="1" indent="-183146" algn="just">
              <a:lnSpc>
                <a:spcPct val="150000"/>
              </a:lnSpc>
              <a:buFont typeface="Arial"/>
              <a:buChar char="•"/>
              <a:defRPr/>
            </a:pPr>
            <a:r>
              <a:rPr lang="el-GR" sz="2400" dirty="0">
                <a:solidFill>
                  <a:srgbClr val="000000"/>
                </a:solidFill>
                <a:latin typeface="Aptos Display" panose="020B0004020202020204" pitchFamily="34" charset="0"/>
                <a:ea typeface="Open Sans"/>
                <a:cs typeface="Open Sans"/>
              </a:rPr>
              <a:t>Γωνιές ανακύκλωσης για ειδικά ρεύματα (μπαταρίες, λαμπτήρες, συσκευές)</a:t>
            </a:r>
          </a:p>
          <a:p>
            <a:pPr marL="366292" lvl="1" indent="-183146" algn="just">
              <a:lnSpc>
                <a:spcPct val="150000"/>
              </a:lnSpc>
              <a:buFont typeface="Arial"/>
              <a:buChar char="•"/>
              <a:defRPr/>
            </a:pPr>
            <a:r>
              <a:rPr lang="el-GR" sz="2400" b="1" dirty="0">
                <a:solidFill>
                  <a:srgbClr val="000000"/>
                </a:solidFill>
                <a:latin typeface="Aptos Display" panose="020B0004020202020204" pitchFamily="34" charset="0"/>
                <a:ea typeface="Open Sans"/>
                <a:cs typeface="Open Sans"/>
              </a:rPr>
              <a:t>Έξυπνοι κάδοι με αισθητήρες πληρότητας – καλύτερη αποκομιδή</a:t>
            </a:r>
          </a:p>
        </p:txBody>
      </p:sp>
      <p:sp>
        <p:nvSpPr>
          <p:cNvPr id="14" name="TextBox 14"/>
          <p:cNvSpPr txBox="1"/>
          <p:nvPr/>
        </p:nvSpPr>
        <p:spPr bwMode="auto">
          <a:xfrm>
            <a:off x="440094" y="5297773"/>
            <a:ext cx="11645889" cy="3270704"/>
          </a:xfrm>
          <a:prstGeom prst="rect">
            <a:avLst/>
          </a:prstGeom>
          <a:ln w="19050">
            <a:solidFill>
              <a:schemeClr val="tx1"/>
            </a:solidFill>
          </a:ln>
        </p:spPr>
        <p:txBody>
          <a:bodyPr wrap="square" lIns="0" tIns="0" rIns="0" bIns="0" rtlCol="0" anchor="t">
            <a:spAutoFit/>
          </a:bodyPr>
          <a:lstStyle/>
          <a:p>
            <a:pPr marL="183515" lvl="1" algn="just">
              <a:lnSpc>
                <a:spcPct val="150000"/>
              </a:lnSpc>
              <a:defRPr/>
            </a:pPr>
            <a:r>
              <a:rPr lang="el-GR" sz="2400" b="1" dirty="0">
                <a:latin typeface="Aptos" panose="020B0004020202020204" pitchFamily="34" charset="0"/>
                <a:ea typeface="Garet Ultra-Bold"/>
                <a:cs typeface="Garet Ultra-Bold"/>
              </a:rPr>
              <a:t>Δήμος Βριλησσίων</a:t>
            </a:r>
            <a:endParaRPr lang="el-GR" sz="2400" dirty="0">
              <a:latin typeface="Aptos" panose="020B0004020202020204" pitchFamily="34" charset="0"/>
              <a:ea typeface="Open Sans"/>
              <a:cs typeface="Open Sans"/>
            </a:endParaRPr>
          </a:p>
          <a:p>
            <a:pPr marL="367030" lvl="1" indent="-183515" algn="just">
              <a:lnSpc>
                <a:spcPct val="150000"/>
              </a:lnSpc>
              <a:buFont typeface="Arial"/>
              <a:buChar char="•"/>
              <a:defRPr/>
            </a:pPr>
            <a:r>
              <a:rPr lang="el-GR" sz="2400" dirty="0">
                <a:latin typeface="Aptos" panose="020B0004020202020204" pitchFamily="34" charset="0"/>
                <a:ea typeface="Open Sans"/>
                <a:cs typeface="Open Sans"/>
              </a:rPr>
              <a:t>Σχέδιο «</a:t>
            </a:r>
            <a:r>
              <a:rPr lang="el-GR" sz="2400" dirty="0" err="1">
                <a:latin typeface="Aptos" panose="020B0004020202020204" pitchFamily="34" charset="0"/>
                <a:ea typeface="Open Sans"/>
                <a:cs typeface="Open Sans"/>
              </a:rPr>
              <a:t>Zero</a:t>
            </a:r>
            <a:r>
              <a:rPr lang="el-GR" sz="2400" dirty="0">
                <a:latin typeface="Aptos" panose="020B0004020202020204" pitchFamily="34" charset="0"/>
                <a:ea typeface="Open Sans"/>
                <a:cs typeface="Open Sans"/>
              </a:rPr>
              <a:t> Waste </a:t>
            </a:r>
            <a:r>
              <a:rPr lang="el-GR" sz="2400" dirty="0" err="1">
                <a:latin typeface="Aptos" panose="020B0004020202020204" pitchFamily="34" charset="0"/>
                <a:ea typeface="Open Sans"/>
                <a:cs typeface="Open Sans"/>
              </a:rPr>
              <a:t>City</a:t>
            </a:r>
            <a:r>
              <a:rPr lang="el-GR" sz="2400" dirty="0">
                <a:latin typeface="Aptos" panose="020B0004020202020204" pitchFamily="34" charset="0"/>
                <a:ea typeface="Open Sans"/>
                <a:cs typeface="Open Sans"/>
              </a:rPr>
              <a:t>» με πρόγραμμα «</a:t>
            </a:r>
            <a:r>
              <a:rPr lang="el-GR" sz="2400" dirty="0" err="1">
                <a:latin typeface="Aptos" panose="020B0004020202020204" pitchFamily="34" charset="0"/>
                <a:ea typeface="Open Sans"/>
                <a:cs typeface="Open Sans"/>
              </a:rPr>
              <a:t>Green</a:t>
            </a:r>
            <a:r>
              <a:rPr lang="el-GR" sz="2400" dirty="0">
                <a:latin typeface="Aptos" panose="020B0004020202020204" pitchFamily="34" charset="0"/>
                <a:ea typeface="Open Sans"/>
                <a:cs typeface="Open Sans"/>
              </a:rPr>
              <a:t> </a:t>
            </a:r>
            <a:r>
              <a:rPr lang="el-GR" sz="2400" dirty="0" err="1">
                <a:latin typeface="Aptos" panose="020B0004020202020204" pitchFamily="34" charset="0"/>
                <a:ea typeface="Open Sans"/>
                <a:cs typeface="Open Sans"/>
              </a:rPr>
              <a:t>Vrillisia</a:t>
            </a:r>
            <a:r>
              <a:rPr lang="el-GR" sz="2400" dirty="0">
                <a:latin typeface="Aptos" panose="020B0004020202020204" pitchFamily="34" charset="0"/>
                <a:ea typeface="Open Sans"/>
                <a:cs typeface="Open Sans"/>
              </a:rPr>
              <a:t>»</a:t>
            </a:r>
          </a:p>
          <a:p>
            <a:pPr marL="367030" lvl="1" indent="-183515" algn="just">
              <a:lnSpc>
                <a:spcPct val="150000"/>
              </a:lnSpc>
              <a:buFont typeface="Arial"/>
              <a:buChar char="•"/>
              <a:defRPr/>
            </a:pPr>
            <a:r>
              <a:rPr lang="el-GR" sz="2400" dirty="0">
                <a:latin typeface="Aptos" panose="020B0004020202020204" pitchFamily="34" charset="0"/>
                <a:ea typeface="Open Sans"/>
                <a:cs typeface="Open Sans"/>
              </a:rPr>
              <a:t>Υπόγειοι κάδοι &amp; γωνιές ανακύκλωσης – καλύτερη εικόνα πόλης</a:t>
            </a:r>
          </a:p>
          <a:p>
            <a:pPr marL="367030" lvl="1" indent="-183515" algn="just">
              <a:lnSpc>
                <a:spcPct val="150000"/>
              </a:lnSpc>
              <a:buFont typeface="Arial"/>
              <a:buChar char="•"/>
              <a:defRPr/>
            </a:pPr>
            <a:r>
              <a:rPr lang="el-GR" sz="2400" b="1" dirty="0">
                <a:latin typeface="Aptos" panose="020B0004020202020204" pitchFamily="34" charset="0"/>
                <a:ea typeface="Open Sans"/>
                <a:cs typeface="Open Sans"/>
              </a:rPr>
              <a:t>50% των αποβλήτων σε ανακύκλωση/κομποστοποίηση</a:t>
            </a:r>
          </a:p>
          <a:p>
            <a:pPr marL="367030" lvl="1" indent="-183515" algn="just">
              <a:lnSpc>
                <a:spcPct val="150000"/>
              </a:lnSpc>
              <a:buFont typeface="Arial"/>
              <a:buChar char="•"/>
              <a:defRPr/>
            </a:pPr>
            <a:r>
              <a:rPr lang="el-GR" sz="2400" b="1" dirty="0">
                <a:latin typeface="Aptos" panose="020B0004020202020204" pitchFamily="34" charset="0"/>
                <a:ea typeface="Open Sans"/>
                <a:cs typeface="Open Sans"/>
              </a:rPr>
              <a:t>Πρόγραμμα «Ανακύκλωση στο Σπίτι» (πόρτα-πόρτα)</a:t>
            </a:r>
          </a:p>
          <a:p>
            <a:pPr marL="367030" lvl="1" indent="-183515" algn="just">
              <a:lnSpc>
                <a:spcPct val="150000"/>
              </a:lnSpc>
              <a:buFont typeface="Arial"/>
              <a:buChar char="•"/>
              <a:defRPr/>
            </a:pPr>
            <a:r>
              <a:rPr lang="el-GR" sz="2400" dirty="0">
                <a:latin typeface="Aptos" panose="020B0004020202020204" pitchFamily="34" charset="0"/>
                <a:ea typeface="Open Sans"/>
                <a:cs typeface="Open Sans"/>
              </a:rPr>
              <a:t>Εκπαιδευτικές δράσεις «</a:t>
            </a:r>
            <a:r>
              <a:rPr lang="el-GR" sz="2400" dirty="0" err="1">
                <a:latin typeface="Aptos" panose="020B0004020202020204" pitchFamily="34" charset="0"/>
                <a:ea typeface="Open Sans"/>
                <a:cs typeface="Open Sans"/>
              </a:rPr>
              <a:t>Green</a:t>
            </a:r>
            <a:r>
              <a:rPr lang="el-GR" sz="2400" dirty="0">
                <a:latin typeface="Aptos" panose="020B0004020202020204" pitchFamily="34" charset="0"/>
                <a:ea typeface="Open Sans"/>
                <a:cs typeface="Open Sans"/>
              </a:rPr>
              <a:t> </a:t>
            </a:r>
            <a:r>
              <a:rPr lang="el-GR" sz="2400" dirty="0" err="1">
                <a:latin typeface="Aptos" panose="020B0004020202020204" pitchFamily="34" charset="0"/>
                <a:ea typeface="Open Sans"/>
                <a:cs typeface="Open Sans"/>
              </a:rPr>
              <a:t>Missions</a:t>
            </a:r>
            <a:r>
              <a:rPr lang="el-GR" sz="2400" dirty="0">
                <a:latin typeface="Aptos" panose="020B0004020202020204" pitchFamily="34" charset="0"/>
                <a:ea typeface="Open Sans"/>
                <a:cs typeface="Open Sans"/>
              </a:rPr>
              <a:t>» &amp; «</a:t>
            </a:r>
            <a:r>
              <a:rPr lang="el-GR" sz="2400" dirty="0" err="1">
                <a:latin typeface="Aptos" panose="020B0004020202020204" pitchFamily="34" charset="0"/>
                <a:ea typeface="Open Sans"/>
                <a:cs typeface="Open Sans"/>
              </a:rPr>
              <a:t>Mind</a:t>
            </a:r>
            <a:r>
              <a:rPr lang="el-GR" sz="2400" dirty="0">
                <a:latin typeface="Aptos" panose="020B0004020202020204" pitchFamily="34" charset="0"/>
                <a:ea typeface="Open Sans"/>
                <a:cs typeface="Open Sans"/>
              </a:rPr>
              <a:t> the Waste»</a:t>
            </a:r>
          </a:p>
        </p:txBody>
      </p:sp>
      <p:sp>
        <p:nvSpPr>
          <p:cNvPr id="7" name="Google Shape;186;p7"/>
          <p:cNvSpPr txBox="1"/>
          <p:nvPr/>
        </p:nvSpPr>
        <p:spPr bwMode="auto">
          <a:xfrm>
            <a:off x="650927" y="700137"/>
            <a:ext cx="16679277" cy="553998"/>
          </a:xfrm>
          <a:prstGeom prst="rect">
            <a:avLst/>
          </a:prstGeom>
          <a:noFill/>
          <a:ln>
            <a:noFill/>
          </a:ln>
        </p:spPr>
        <p:txBody>
          <a:bodyPr spcFirstLastPara="1" wrap="square" lIns="0" tIns="0" rIns="0" bIns="0" anchor="t" anchorCtr="0">
            <a:spAutoFit/>
          </a:bodyPr>
          <a:lstStyle/>
          <a:p>
            <a:pPr>
              <a:buSzPts val="2725"/>
              <a:defRPr/>
            </a:pPr>
            <a:r>
              <a:rPr lang="el-GR" sz="3600" dirty="0">
                <a:latin typeface="Aptos Display" panose="020B0004020202020204" pitchFamily="34" charset="0"/>
                <a:ea typeface="ADLaM Display" panose="020F0502020204030204" pitchFamily="2" charset="0"/>
                <a:cs typeface="ADLaM Display" panose="020F0502020204030204" pitchFamily="2" charset="0"/>
              </a:rPr>
              <a:t>ΚΑΛΕΣ (ΕΝΔΕΙΚΤΙΚΕΣ) ΠΡΑΚΤΙΚΕΣ ΔΙΑΧΕΙΡΙΣΗΣ ΑΠΟΒΛΗΤΩΝ ΣΤΗΝ ΠΕΡΙΦΕΡΕΙΑ ΑΤΤΙΚΗΣ</a:t>
            </a:r>
            <a:endParaRPr lang="el-GR" sz="3600" dirty="0">
              <a:latin typeface="Aptos Display" panose="020B0004020202020204" pitchFamily="34" charset="0"/>
            </a:endParaRPr>
          </a:p>
        </p:txBody>
      </p:sp>
      <p:pic>
        <p:nvPicPr>
          <p:cNvPr id="9" name="Εικόνα 8"/>
          <p:cNvPicPr>
            <a:picLocks noChangeAspect="1"/>
          </p:cNvPicPr>
          <p:nvPr/>
        </p:nvPicPr>
        <p:blipFill>
          <a:blip r:embed="rId3"/>
          <a:stretch/>
        </p:blipFill>
        <p:spPr bwMode="auto">
          <a:xfrm>
            <a:off x="515662" y="9933026"/>
            <a:ext cx="801694" cy="216427"/>
          </a:xfrm>
          <a:prstGeom prst="rect">
            <a:avLst/>
          </a:prstGeom>
        </p:spPr>
      </p:pic>
      <p:pic>
        <p:nvPicPr>
          <p:cNvPr id="1026" name="Picture 2" descr="Waste4Think Archives - Δήμος Χαλανδρίου">
            <a:extLst>
              <a:ext uri="{FF2B5EF4-FFF2-40B4-BE49-F238E27FC236}">
                <a16:creationId xmlns:a16="http://schemas.microsoft.com/office/drawing/2014/main" id="{17F6E5D3-5CB3-2356-8027-127F3C464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9593" y="1615435"/>
            <a:ext cx="5478754" cy="30845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Υπόγειοι κάδοι και γωνιές ανακύκλωσης στα Βριλήσσια - SBC TV">
            <a:extLst>
              <a:ext uri="{FF2B5EF4-FFF2-40B4-BE49-F238E27FC236}">
                <a16:creationId xmlns:a16="http://schemas.microsoft.com/office/drawing/2014/main" id="{6E98DD3A-DBA9-0BEC-135E-0D55C0147B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57950" y="5455325"/>
            <a:ext cx="5369817" cy="29588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D0172F4-827C-26CD-9FE1-A401D17C8467}"/>
            </a:ext>
          </a:extLst>
        </p:cNvPr>
        <p:cNvGrpSpPr/>
        <p:nvPr/>
      </p:nvGrpSpPr>
      <p:grpSpPr bwMode="auto">
        <a:xfrm>
          <a:off x="0" y="0"/>
          <a:ext cx="0" cy="0"/>
          <a:chOff x="0" y="0"/>
          <a:chExt cx="0" cy="0"/>
        </a:xfrm>
      </p:grpSpPr>
      <p:sp>
        <p:nvSpPr>
          <p:cNvPr id="4" name="AutoShape 4">
            <a:extLst>
              <a:ext uri="{FF2B5EF4-FFF2-40B4-BE49-F238E27FC236}">
                <a16:creationId xmlns:a16="http://schemas.microsoft.com/office/drawing/2014/main" id="{80DEB3CB-CA8A-6184-2A6E-A5CB45CC47F5}"/>
              </a:ext>
            </a:extLst>
          </p:cNvPr>
          <p:cNvSpPr/>
          <p:nvPr/>
        </p:nvSpPr>
        <p:spPr bwMode="auto">
          <a:xfrm>
            <a:off x="5488910" y="442204"/>
            <a:ext cx="0" cy="1417611"/>
          </a:xfrm>
          <a:prstGeom prst="line">
            <a:avLst/>
          </a:prstGeom>
          <a:ln w="38100" cap="flat">
            <a:solidFill>
              <a:srgbClr val="FFFFFF"/>
            </a:solidFill>
            <a:prstDash val="solid"/>
            <a:headEnd type="none" w="sm" len="sm"/>
            <a:tailEnd type="none" w="sm" len="sm"/>
          </a:ln>
        </p:spPr>
        <p:txBody>
          <a:bodyPr/>
          <a:lstStyle/>
          <a:p>
            <a:pPr>
              <a:defRPr/>
            </a:pPr>
            <a:endParaRPr lang="el-GR"/>
          </a:p>
        </p:txBody>
      </p:sp>
      <p:sp>
        <p:nvSpPr>
          <p:cNvPr id="13" name="TextBox 13">
            <a:extLst>
              <a:ext uri="{FF2B5EF4-FFF2-40B4-BE49-F238E27FC236}">
                <a16:creationId xmlns:a16="http://schemas.microsoft.com/office/drawing/2014/main" id="{70F2226C-1EAC-9584-D2FA-D7B59F225B1D}"/>
              </a:ext>
            </a:extLst>
          </p:cNvPr>
          <p:cNvSpPr txBox="1"/>
          <p:nvPr/>
        </p:nvSpPr>
        <p:spPr bwMode="auto">
          <a:xfrm>
            <a:off x="257215" y="1403635"/>
            <a:ext cx="11470959" cy="3901646"/>
          </a:xfrm>
          <a:prstGeom prst="rect">
            <a:avLst/>
          </a:prstGeom>
          <a:ln w="19050">
            <a:solidFill>
              <a:schemeClr val="tx1"/>
            </a:solidFill>
          </a:ln>
        </p:spPr>
        <p:txBody>
          <a:bodyPr wrap="square" lIns="0" tIns="0" rIns="0" bIns="0" rtlCol="0" anchor="t">
            <a:spAutoFit/>
          </a:bodyPr>
          <a:lstStyle/>
          <a:p>
            <a:pPr marL="183146" lvl="1" algn="just">
              <a:lnSpc>
                <a:spcPct val="150000"/>
              </a:lnSpc>
              <a:spcAft>
                <a:spcPts val="600"/>
              </a:spcAft>
              <a:defRPr/>
            </a:pPr>
            <a:r>
              <a:rPr lang="el-GR" sz="2400" b="1" dirty="0">
                <a:latin typeface="Aptos" panose="020B0004020202020204" pitchFamily="34" charset="0"/>
                <a:ea typeface="Garet Ultra-Bold"/>
                <a:cs typeface="Garet Ultra-Bold"/>
              </a:rPr>
              <a:t>Δήμος Περιστερίου</a:t>
            </a:r>
            <a:endParaRPr lang="el-GR" sz="2400" dirty="0">
              <a:solidFill>
                <a:srgbClr val="000000"/>
              </a:solidFill>
              <a:latin typeface="Aptos" panose="020B0004020202020204" pitchFamily="34" charset="0"/>
              <a:ea typeface="Open Sans"/>
              <a:cs typeface="Open Sans"/>
            </a:endParaRPr>
          </a:p>
          <a:p>
            <a:pPr marL="366292" lvl="1" indent="-183146" algn="just">
              <a:lnSpc>
                <a:spcPct val="150000"/>
              </a:lnSpc>
              <a:buFont typeface="Arial"/>
              <a:buChar char="•"/>
              <a:defRPr/>
            </a:pPr>
            <a:r>
              <a:rPr lang="el-GR" sz="2400" dirty="0">
                <a:solidFill>
                  <a:srgbClr val="000000"/>
                </a:solidFill>
                <a:latin typeface="Aptos" panose="020B0004020202020204" pitchFamily="34" charset="0"/>
                <a:ea typeface="Open Sans"/>
                <a:cs typeface="Open Sans"/>
              </a:rPr>
              <a:t>Εκπαιδευτικό πρόγραμμα «Πάμε Ανακύκλωση» (6.000 μαθητές – 5.500 κιλά ανακυκλώσιμα υλικά)</a:t>
            </a:r>
            <a:endParaRPr sz="2400" dirty="0">
              <a:latin typeface="Aptos" panose="020B0004020202020204" pitchFamily="34" charset="0"/>
            </a:endParaRPr>
          </a:p>
          <a:p>
            <a:pPr marL="366292" lvl="1" indent="-183146" algn="just">
              <a:lnSpc>
                <a:spcPct val="150000"/>
              </a:lnSpc>
              <a:buFont typeface="Arial"/>
              <a:buChar char="•"/>
              <a:defRPr/>
            </a:pPr>
            <a:r>
              <a:rPr lang="el-GR" sz="2400" dirty="0">
                <a:solidFill>
                  <a:srgbClr val="000000"/>
                </a:solidFill>
                <a:latin typeface="Aptos" panose="020B0004020202020204" pitchFamily="34" charset="0"/>
                <a:ea typeface="Open Sans"/>
                <a:cs typeface="Open Sans"/>
              </a:rPr>
              <a:t>Πλατφόρμα Followgreen με πόντους &amp; τοπικές ανταμοιβές</a:t>
            </a:r>
            <a:endParaRPr sz="2400" dirty="0">
              <a:latin typeface="Aptos" panose="020B0004020202020204" pitchFamily="34" charset="0"/>
            </a:endParaRPr>
          </a:p>
          <a:p>
            <a:pPr marL="366292" lvl="1" indent="-183146" algn="just">
              <a:lnSpc>
                <a:spcPct val="150000"/>
              </a:lnSpc>
              <a:buFont typeface="Arial"/>
              <a:buChar char="•"/>
              <a:defRPr/>
            </a:pPr>
            <a:r>
              <a:rPr lang="el-GR" sz="2400" dirty="0">
                <a:solidFill>
                  <a:srgbClr val="000000"/>
                </a:solidFill>
                <a:latin typeface="Aptos" panose="020B0004020202020204" pitchFamily="34" charset="0"/>
                <a:ea typeface="Open Sans"/>
                <a:cs typeface="Open Sans"/>
              </a:rPr>
              <a:t>33 κάδοι για ρούχα &amp; υποδήματα – ενίσχυση προδιαλογής</a:t>
            </a:r>
            <a:endParaRPr sz="2400" dirty="0">
              <a:latin typeface="Aptos" panose="020B0004020202020204" pitchFamily="34" charset="0"/>
            </a:endParaRPr>
          </a:p>
          <a:p>
            <a:pPr marL="366292" lvl="1" indent="-183146" algn="just">
              <a:lnSpc>
                <a:spcPct val="150000"/>
              </a:lnSpc>
              <a:buFont typeface="Arial"/>
              <a:buChar char="•"/>
              <a:defRPr/>
            </a:pPr>
            <a:r>
              <a:rPr lang="el-GR" sz="2400" b="1" dirty="0">
                <a:solidFill>
                  <a:srgbClr val="000000"/>
                </a:solidFill>
                <a:latin typeface="Aptos" panose="020B0004020202020204" pitchFamily="34" charset="0"/>
                <a:ea typeface="Open Sans"/>
                <a:cs typeface="Open Sans"/>
              </a:rPr>
              <a:t>Πράσινο Σημείο Νέας Ζωής: χώρος συλλογής &amp; πάρκο ευαισθητοποίησης</a:t>
            </a:r>
            <a:endParaRPr sz="2400" b="1" dirty="0">
              <a:latin typeface="Aptos" panose="020B0004020202020204" pitchFamily="34" charset="0"/>
            </a:endParaRPr>
          </a:p>
          <a:p>
            <a:pPr marL="366292" lvl="1" indent="-183146" algn="just">
              <a:lnSpc>
                <a:spcPct val="150000"/>
              </a:lnSpc>
              <a:buFont typeface="Arial"/>
              <a:buChar char="•"/>
              <a:defRPr/>
            </a:pPr>
            <a:r>
              <a:rPr lang="el-GR" sz="2400" dirty="0">
                <a:solidFill>
                  <a:srgbClr val="000000"/>
                </a:solidFill>
                <a:latin typeface="Aptos" panose="020B0004020202020204" pitchFamily="34" charset="0"/>
                <a:ea typeface="Open Sans"/>
                <a:cs typeface="Open Sans"/>
              </a:rPr>
              <a:t>Συνεργασία με Περιφέρεια/ΕΔΣΝΑ – «The </a:t>
            </a:r>
            <a:r>
              <a:rPr lang="en-GB" sz="2400" noProof="0" dirty="0">
                <a:solidFill>
                  <a:srgbClr val="000000"/>
                </a:solidFill>
                <a:latin typeface="Aptos" panose="020B0004020202020204" pitchFamily="34" charset="0"/>
                <a:ea typeface="Open Sans"/>
                <a:cs typeface="Open Sans"/>
              </a:rPr>
              <a:t>Green City</a:t>
            </a:r>
            <a:r>
              <a:rPr lang="el-GR" sz="2400" dirty="0">
                <a:solidFill>
                  <a:srgbClr val="000000"/>
                </a:solidFill>
                <a:latin typeface="Aptos" panose="020B0004020202020204" pitchFamily="34" charset="0"/>
                <a:ea typeface="Open Sans"/>
                <a:cs typeface="Open Sans"/>
              </a:rPr>
              <a:t>» (3.000 μαθητές)</a:t>
            </a:r>
            <a:endParaRPr sz="2400" dirty="0">
              <a:latin typeface="Aptos" panose="020B0004020202020204" pitchFamily="34" charset="0"/>
            </a:endParaRPr>
          </a:p>
        </p:txBody>
      </p:sp>
      <p:sp>
        <p:nvSpPr>
          <p:cNvPr id="14" name="TextBox 14">
            <a:extLst>
              <a:ext uri="{FF2B5EF4-FFF2-40B4-BE49-F238E27FC236}">
                <a16:creationId xmlns:a16="http://schemas.microsoft.com/office/drawing/2014/main" id="{ABA90601-FF0B-1259-E618-0B3BB95C2FB2}"/>
              </a:ext>
            </a:extLst>
          </p:cNvPr>
          <p:cNvSpPr txBox="1"/>
          <p:nvPr/>
        </p:nvSpPr>
        <p:spPr bwMode="auto">
          <a:xfrm>
            <a:off x="257215" y="5574455"/>
            <a:ext cx="11470959" cy="3270704"/>
          </a:xfrm>
          <a:prstGeom prst="rect">
            <a:avLst/>
          </a:prstGeom>
          <a:ln w="19050">
            <a:solidFill>
              <a:schemeClr val="tx1"/>
            </a:solidFill>
          </a:ln>
        </p:spPr>
        <p:txBody>
          <a:bodyPr wrap="square" lIns="0" tIns="0" rIns="0" bIns="0" rtlCol="0" anchor="t">
            <a:spAutoFit/>
          </a:bodyPr>
          <a:lstStyle/>
          <a:p>
            <a:pPr marL="183515" lvl="1" algn="just">
              <a:lnSpc>
                <a:spcPct val="150000"/>
              </a:lnSpc>
              <a:defRPr/>
            </a:pPr>
            <a:r>
              <a:rPr lang="el-GR" sz="2400" b="1" dirty="0">
                <a:latin typeface="Aptos" panose="020B0004020202020204" pitchFamily="34" charset="0"/>
                <a:ea typeface="Open Sans"/>
                <a:cs typeface="Open Sans"/>
              </a:rPr>
              <a:t>Δήμος Βάρης-Βούλας-Βουλιαγμένης</a:t>
            </a:r>
            <a:endParaRPr lang="el-GR" sz="2400" dirty="0">
              <a:latin typeface="Aptos" panose="020B0004020202020204" pitchFamily="34" charset="0"/>
              <a:ea typeface="Open Sans"/>
              <a:cs typeface="Open Sans"/>
            </a:endParaRPr>
          </a:p>
          <a:p>
            <a:pPr marL="367030" lvl="1" indent="-183515" algn="just">
              <a:lnSpc>
                <a:spcPct val="150000"/>
              </a:lnSpc>
              <a:buFont typeface="Arial"/>
              <a:buChar char="•"/>
              <a:defRPr/>
            </a:pPr>
            <a:r>
              <a:rPr lang="el-GR" sz="2400" dirty="0">
                <a:latin typeface="Aptos" panose="020B0004020202020204" pitchFamily="34" charset="0"/>
                <a:ea typeface="Open Sans"/>
                <a:cs typeface="Open Sans"/>
              </a:rPr>
              <a:t>Δίκτυο καφέ κάδων με αυστηρό έλεγχο ποιότητας (40% αποφυγή ταφής)</a:t>
            </a:r>
            <a:endParaRPr sz="2400" dirty="0">
              <a:latin typeface="Aptos" panose="020B0004020202020204" pitchFamily="34" charset="0"/>
              <a:ea typeface="Open Sans"/>
              <a:cs typeface="Open Sans"/>
            </a:endParaRPr>
          </a:p>
          <a:p>
            <a:pPr marL="367030" lvl="1" indent="-183515" algn="just">
              <a:lnSpc>
                <a:spcPct val="150000"/>
              </a:lnSpc>
              <a:buFont typeface="Arial"/>
              <a:buChar char="•"/>
              <a:defRPr/>
            </a:pPr>
            <a:r>
              <a:rPr lang="el-GR" sz="2400" dirty="0">
                <a:latin typeface="Aptos" panose="020B0004020202020204" pitchFamily="34" charset="0"/>
                <a:ea typeface="Open Sans"/>
                <a:cs typeface="Open Sans"/>
              </a:rPr>
              <a:t>Παραγωγή </a:t>
            </a:r>
            <a:r>
              <a:rPr lang="el-GR" sz="2400" b="1" dirty="0">
                <a:latin typeface="Aptos" panose="020B0004020202020204" pitchFamily="34" charset="0"/>
                <a:ea typeface="Open Sans"/>
                <a:cs typeface="Open Sans"/>
              </a:rPr>
              <a:t>πιστοποιημένου </a:t>
            </a:r>
            <a:r>
              <a:rPr lang="el-GR" sz="2400" b="1" dirty="0" err="1">
                <a:latin typeface="Aptos" panose="020B0004020202020204" pitchFamily="34" charset="0"/>
                <a:ea typeface="Open Sans"/>
                <a:cs typeface="Open Sans"/>
              </a:rPr>
              <a:t>εδαφοβελτιωτικού</a:t>
            </a:r>
            <a:r>
              <a:rPr lang="el-GR" sz="2400" b="1" dirty="0">
                <a:latin typeface="Aptos" panose="020B0004020202020204" pitchFamily="34" charset="0"/>
                <a:ea typeface="Open Sans"/>
                <a:cs typeface="Open Sans"/>
              </a:rPr>
              <a:t> </a:t>
            </a:r>
            <a:r>
              <a:rPr lang="en-GB" sz="2400" dirty="0">
                <a:latin typeface="Aptos" panose="020B0004020202020204" pitchFamily="34" charset="0"/>
                <a:ea typeface="Open Sans"/>
                <a:cs typeface="Open Sans"/>
              </a:rPr>
              <a:t>VITA-Green</a:t>
            </a:r>
            <a:endParaRPr sz="2400" dirty="0">
              <a:latin typeface="Aptos" panose="020B0004020202020204" pitchFamily="34" charset="0"/>
              <a:ea typeface="Open Sans"/>
              <a:cs typeface="Open Sans"/>
            </a:endParaRPr>
          </a:p>
          <a:p>
            <a:pPr marL="367030" lvl="1" indent="-183515" algn="just">
              <a:lnSpc>
                <a:spcPct val="150000"/>
              </a:lnSpc>
              <a:buFont typeface="Arial"/>
              <a:buChar char="•"/>
              <a:defRPr/>
            </a:pPr>
            <a:r>
              <a:rPr lang="el-GR" sz="2400" b="1" dirty="0">
                <a:latin typeface="Aptos" panose="020B0004020202020204" pitchFamily="34" charset="0"/>
                <a:ea typeface="Open Sans"/>
                <a:cs typeface="Open Sans"/>
              </a:rPr>
              <a:t>Κινητό Πράσινο Σημείο </a:t>
            </a:r>
            <a:r>
              <a:rPr lang="el-GR" sz="2400" dirty="0">
                <a:latin typeface="Aptos" panose="020B0004020202020204" pitchFamily="34" charset="0"/>
                <a:ea typeface="Open Sans"/>
                <a:cs typeface="Open Sans"/>
              </a:rPr>
              <a:t>– έως 7 ρεύματα με πόντους ανταμοιβής</a:t>
            </a:r>
            <a:endParaRPr sz="2400" dirty="0">
              <a:latin typeface="Aptos" panose="020B0004020202020204" pitchFamily="34" charset="0"/>
              <a:ea typeface="Open Sans"/>
              <a:cs typeface="Open Sans"/>
            </a:endParaRPr>
          </a:p>
          <a:p>
            <a:pPr marL="367030" lvl="1" indent="-183515" algn="just">
              <a:lnSpc>
                <a:spcPct val="150000"/>
              </a:lnSpc>
              <a:buFont typeface="Arial"/>
              <a:buChar char="•"/>
              <a:defRPr/>
            </a:pPr>
            <a:r>
              <a:rPr lang="el-GR" sz="2400" b="1" dirty="0">
                <a:latin typeface="Aptos" panose="020B0004020202020204" pitchFamily="34" charset="0"/>
                <a:ea typeface="Open Sans"/>
                <a:cs typeface="Open Sans"/>
              </a:rPr>
              <a:t>Έξυπνοι κάδοι με RFID/QR </a:t>
            </a:r>
            <a:r>
              <a:rPr lang="el-GR" sz="2400" dirty="0">
                <a:latin typeface="Aptos" panose="020B0004020202020204" pitchFamily="34" charset="0"/>
                <a:ea typeface="Open Sans"/>
                <a:cs typeface="Open Sans"/>
              </a:rPr>
              <a:t>– παρακολούθηση &amp; επιβράβευση</a:t>
            </a:r>
            <a:endParaRPr sz="2400" dirty="0">
              <a:latin typeface="Aptos" panose="020B0004020202020204" pitchFamily="34" charset="0"/>
              <a:ea typeface="Open Sans"/>
              <a:cs typeface="Open Sans"/>
            </a:endParaRPr>
          </a:p>
          <a:p>
            <a:pPr marL="367030" lvl="1" indent="-183515" algn="just">
              <a:lnSpc>
                <a:spcPct val="150000"/>
              </a:lnSpc>
              <a:buFont typeface="Arial"/>
              <a:buChar char="•"/>
              <a:defRPr/>
            </a:pPr>
            <a:r>
              <a:rPr lang="el-GR" sz="2400" dirty="0">
                <a:latin typeface="Aptos" panose="020B0004020202020204" pitchFamily="34" charset="0"/>
                <a:ea typeface="Open Sans"/>
                <a:cs typeface="Open Sans"/>
              </a:rPr>
              <a:t>Προγράμματα </a:t>
            </a:r>
            <a:r>
              <a:rPr lang="en-GB" sz="2400" b="1" dirty="0">
                <a:latin typeface="Aptos" panose="020B0004020202020204" pitchFamily="34" charset="0"/>
                <a:ea typeface="Open Sans"/>
                <a:cs typeface="Open Sans"/>
              </a:rPr>
              <a:t>Benefit As You Save &amp; </a:t>
            </a:r>
            <a:r>
              <a:rPr lang="en-GB" sz="2400" b="1" dirty="0" err="1">
                <a:latin typeface="Aptos" panose="020B0004020202020204" pitchFamily="34" charset="0"/>
                <a:ea typeface="Open Sans"/>
                <a:cs typeface="Open Sans"/>
              </a:rPr>
              <a:t>Cyclefi</a:t>
            </a:r>
            <a:r>
              <a:rPr lang="en-GB" sz="2400" b="1" dirty="0">
                <a:latin typeface="Aptos" panose="020B0004020202020204" pitchFamily="34" charset="0"/>
                <a:ea typeface="Open Sans"/>
                <a:cs typeface="Open Sans"/>
              </a:rPr>
              <a:t> </a:t>
            </a:r>
            <a:r>
              <a:rPr lang="el-GR" sz="2400" dirty="0">
                <a:latin typeface="Aptos" panose="020B0004020202020204" pitchFamily="34" charset="0"/>
                <a:ea typeface="Open Sans"/>
                <a:cs typeface="Open Sans"/>
              </a:rPr>
              <a:t>για πολίτες</a:t>
            </a:r>
          </a:p>
        </p:txBody>
      </p:sp>
      <p:sp>
        <p:nvSpPr>
          <p:cNvPr id="7" name="Google Shape;186;p7">
            <a:extLst>
              <a:ext uri="{FF2B5EF4-FFF2-40B4-BE49-F238E27FC236}">
                <a16:creationId xmlns:a16="http://schemas.microsoft.com/office/drawing/2014/main" id="{BB45FD28-0D5E-9B40-8E09-8F6A0B94A50C}"/>
              </a:ext>
            </a:extLst>
          </p:cNvPr>
          <p:cNvSpPr txBox="1"/>
          <p:nvPr/>
        </p:nvSpPr>
        <p:spPr bwMode="auto">
          <a:xfrm>
            <a:off x="650927" y="700137"/>
            <a:ext cx="17032773" cy="553998"/>
          </a:xfrm>
          <a:prstGeom prst="rect">
            <a:avLst/>
          </a:prstGeom>
          <a:noFill/>
          <a:ln>
            <a:noFill/>
          </a:ln>
        </p:spPr>
        <p:txBody>
          <a:bodyPr spcFirstLastPara="1" wrap="square" lIns="0" tIns="0" rIns="0" bIns="0" anchor="t" anchorCtr="0">
            <a:spAutoFit/>
          </a:bodyPr>
          <a:lstStyle/>
          <a:p>
            <a:pPr>
              <a:buSzPts val="2725"/>
              <a:defRPr/>
            </a:pPr>
            <a:r>
              <a:rPr lang="el-GR" sz="3600" dirty="0">
                <a:latin typeface="Aptos Display" panose="020B0004020202020204" pitchFamily="34" charset="0"/>
                <a:ea typeface="ADLaM Display" panose="020F0502020204030204" pitchFamily="2" charset="0"/>
                <a:cs typeface="ADLaM Display" panose="020F0502020204030204" pitchFamily="2" charset="0"/>
              </a:rPr>
              <a:t>ΚΑΛΕΣ (ΕΝΔΕΙΚΤΙΚΕΣ) ΠΡΑΚΤΙΚΕΣ ΔΙΑΧΕΙΡΙΣΗΣ ΑΠΟΒΛΗΤΩΝ ΣΤΗΝ ΠΕΡΙΦΕΡΕΙΑ ΑΤΤΙΚΗΣ</a:t>
            </a:r>
            <a:endParaRPr lang="el-GR" sz="3600" dirty="0">
              <a:latin typeface="Aptos Display" panose="020B0004020202020204" pitchFamily="34" charset="0"/>
            </a:endParaRPr>
          </a:p>
        </p:txBody>
      </p:sp>
      <p:pic>
        <p:nvPicPr>
          <p:cNvPr id="9" name="Εικόνα 8">
            <a:extLst>
              <a:ext uri="{FF2B5EF4-FFF2-40B4-BE49-F238E27FC236}">
                <a16:creationId xmlns:a16="http://schemas.microsoft.com/office/drawing/2014/main" id="{453BC03E-CB82-E98D-3512-A2FB55599FF6}"/>
              </a:ext>
            </a:extLst>
          </p:cNvPr>
          <p:cNvPicPr>
            <a:picLocks noChangeAspect="1"/>
          </p:cNvPicPr>
          <p:nvPr/>
        </p:nvPicPr>
        <p:blipFill>
          <a:blip r:embed="rId3"/>
          <a:stretch/>
        </p:blipFill>
        <p:spPr bwMode="auto">
          <a:xfrm>
            <a:off x="515662" y="9933026"/>
            <a:ext cx="801694" cy="216427"/>
          </a:xfrm>
          <a:prstGeom prst="rect">
            <a:avLst/>
          </a:prstGeom>
        </p:spPr>
      </p:pic>
      <p:pic>
        <p:nvPicPr>
          <p:cNvPr id="2052" name="Picture 4" descr="Άνοιξε τις πύλες του το 1ο πάρκο ανακύκλωσης στο Περιστέρι">
            <a:extLst>
              <a:ext uri="{FF2B5EF4-FFF2-40B4-BE49-F238E27FC236}">
                <a16:creationId xmlns:a16="http://schemas.microsoft.com/office/drawing/2014/main" id="{75F43FBF-9DB8-8D74-1479-2E3CC7B0E2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13" t="11174"/>
          <a:stretch>
            <a:fillRect/>
          </a:stretch>
        </p:blipFill>
        <p:spPr bwMode="auto">
          <a:xfrm>
            <a:off x="11784506" y="1859815"/>
            <a:ext cx="6041062" cy="31089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Ένα “Πράσινο Σημείο” στις γειτονιές της Βάρης, Βούλας και Βουλιαγμένης – 3Β Βάρη  Βούλα Βουλιαγμένη">
            <a:extLst>
              <a:ext uri="{FF2B5EF4-FFF2-40B4-BE49-F238E27FC236}">
                <a16:creationId xmlns:a16="http://schemas.microsoft.com/office/drawing/2014/main" id="{AA11C4B4-48DB-3DBE-CDA1-C295FDFFAD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3284" y="5518167"/>
            <a:ext cx="6014720"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8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AutoShape 4"/>
          <p:cNvSpPr/>
          <p:nvPr/>
        </p:nvSpPr>
        <p:spPr bwMode="auto">
          <a:xfrm>
            <a:off x="5488910" y="442204"/>
            <a:ext cx="0" cy="1417611"/>
          </a:xfrm>
          <a:prstGeom prst="line">
            <a:avLst/>
          </a:prstGeom>
          <a:ln w="38100" cap="flat">
            <a:solidFill>
              <a:srgbClr val="FFFFFF"/>
            </a:solidFill>
            <a:prstDash val="solid"/>
            <a:headEnd type="none" w="sm" len="sm"/>
            <a:tailEnd type="none" w="sm" len="sm"/>
          </a:ln>
        </p:spPr>
        <p:txBody>
          <a:bodyPr/>
          <a:lstStyle/>
          <a:p>
            <a:pPr>
              <a:defRPr/>
            </a:pPr>
            <a:endParaRPr lang="el-GR"/>
          </a:p>
        </p:txBody>
      </p:sp>
      <p:sp>
        <p:nvSpPr>
          <p:cNvPr id="12" name="TextBox 12"/>
          <p:cNvSpPr txBox="1"/>
          <p:nvPr/>
        </p:nvSpPr>
        <p:spPr bwMode="auto">
          <a:xfrm>
            <a:off x="452590" y="5961180"/>
            <a:ext cx="10066985" cy="3270704"/>
          </a:xfrm>
          <a:prstGeom prst="rect">
            <a:avLst/>
          </a:prstGeom>
          <a:ln w="19050">
            <a:solidFill>
              <a:schemeClr val="tx1"/>
            </a:solidFill>
          </a:ln>
        </p:spPr>
        <p:txBody>
          <a:bodyPr wrap="square" lIns="0" tIns="0" rIns="0" bIns="0" rtlCol="0" anchor="t">
            <a:spAutoFit/>
          </a:bodyPr>
          <a:lstStyle/>
          <a:p>
            <a:pPr marL="183515" lvl="1" algn="just">
              <a:lnSpc>
                <a:spcPct val="150000"/>
              </a:lnSpc>
              <a:defRPr/>
            </a:pPr>
            <a:r>
              <a:rPr lang="el-GR" sz="2400" b="1" dirty="0">
                <a:latin typeface="Aptos" panose="020B0004020202020204" pitchFamily="34" charset="0"/>
                <a:ea typeface="Garet Ultra-Bold"/>
                <a:cs typeface="Poppins"/>
              </a:rPr>
              <a:t>Δήμος Αιγάλεω</a:t>
            </a:r>
            <a:endParaRPr lang="el-GR" sz="2400" b="1" dirty="0">
              <a:solidFill>
                <a:srgbClr val="000000"/>
              </a:solidFill>
              <a:latin typeface="Aptos" panose="020B0004020202020204" pitchFamily="34" charset="0"/>
              <a:ea typeface="Open Sans"/>
              <a:cs typeface="Poppins"/>
            </a:endParaRPr>
          </a:p>
          <a:p>
            <a:pPr marL="367030" lvl="1" indent="-183515" algn="just">
              <a:lnSpc>
                <a:spcPct val="150000"/>
              </a:lnSpc>
              <a:buFont typeface="Arial"/>
              <a:buChar char="•"/>
              <a:defRPr/>
            </a:pPr>
            <a:r>
              <a:rPr lang="el-GR" sz="2400" b="1" dirty="0">
                <a:solidFill>
                  <a:srgbClr val="000000"/>
                </a:solidFill>
                <a:latin typeface="Aptos" panose="020B0004020202020204" pitchFamily="34" charset="0"/>
                <a:ea typeface="Open Sans"/>
                <a:cs typeface="Poppins"/>
              </a:rPr>
              <a:t>Βραβείο Καινοτομίας στην </a:t>
            </a:r>
            <a:r>
              <a:rPr lang="en-GB" sz="2400" b="1" noProof="0" dirty="0">
                <a:solidFill>
                  <a:srgbClr val="000000"/>
                </a:solidFill>
                <a:latin typeface="Aptos" panose="020B0004020202020204" pitchFamily="34" charset="0"/>
                <a:ea typeface="Open Sans"/>
                <a:cs typeface="Poppins"/>
              </a:rPr>
              <a:t>Attica Green Expo 2025 («Rock the Block»)</a:t>
            </a:r>
            <a:endParaRPr sz="2400" b="1" dirty="0">
              <a:latin typeface="Aptos" panose="020B0004020202020204" pitchFamily="34" charset="0"/>
            </a:endParaRPr>
          </a:p>
          <a:p>
            <a:pPr marL="367030" lvl="1" indent="-183515" algn="just">
              <a:lnSpc>
                <a:spcPct val="150000"/>
              </a:lnSpc>
              <a:buFont typeface="Arial"/>
              <a:buChar char="•"/>
              <a:defRPr/>
            </a:pPr>
            <a:r>
              <a:rPr lang="el-GR" sz="2400" dirty="0">
                <a:solidFill>
                  <a:srgbClr val="000000"/>
                </a:solidFill>
                <a:latin typeface="Aptos" panose="020B0004020202020204" pitchFamily="34" charset="0"/>
                <a:ea typeface="Open Sans"/>
                <a:cs typeface="Poppins"/>
              </a:rPr>
              <a:t>Χρηματοδότηση από European </a:t>
            </a:r>
            <a:r>
              <a:rPr lang="en-GB" sz="2400" noProof="0" dirty="0">
                <a:solidFill>
                  <a:srgbClr val="000000"/>
                </a:solidFill>
                <a:latin typeface="Aptos" panose="020B0004020202020204" pitchFamily="34" charset="0"/>
                <a:ea typeface="Open Sans"/>
                <a:cs typeface="Poppins"/>
              </a:rPr>
              <a:t>Urban Initiative – Innovation Action</a:t>
            </a:r>
            <a:endParaRPr lang="el-GR" sz="2400" dirty="0">
              <a:solidFill>
                <a:srgbClr val="000000"/>
              </a:solidFill>
              <a:latin typeface="Aptos" panose="020B0004020202020204" pitchFamily="34" charset="0"/>
              <a:ea typeface="Open Sans"/>
              <a:cs typeface="Poppins"/>
            </a:endParaRPr>
          </a:p>
          <a:p>
            <a:pPr marL="367030" lvl="1" indent="-183515" algn="just">
              <a:lnSpc>
                <a:spcPct val="150000"/>
              </a:lnSpc>
              <a:buFont typeface="Arial"/>
              <a:buChar char="•"/>
              <a:defRPr/>
            </a:pPr>
            <a:r>
              <a:rPr lang="el-GR" sz="2400" b="1" dirty="0">
                <a:solidFill>
                  <a:srgbClr val="000000"/>
                </a:solidFill>
                <a:latin typeface="Aptos" panose="020B0004020202020204" pitchFamily="34" charset="0"/>
                <a:ea typeface="Open Sans"/>
                <a:cs typeface="Poppins"/>
              </a:rPr>
              <a:t>Ενεργή συμμετοχή μαθητών &amp; κατοίκων σε δράσεις βιωσιμότητας</a:t>
            </a:r>
            <a:endParaRPr sz="2400" b="1" dirty="0">
              <a:latin typeface="Aptos" panose="020B0004020202020204" pitchFamily="34" charset="0"/>
            </a:endParaRPr>
          </a:p>
          <a:p>
            <a:pPr marL="367030" lvl="1" indent="-183515" algn="just">
              <a:lnSpc>
                <a:spcPct val="150000"/>
              </a:lnSpc>
              <a:buFont typeface="Arial"/>
              <a:buChar char="•"/>
              <a:defRPr/>
            </a:pPr>
            <a:r>
              <a:rPr lang="el-GR" sz="2400" dirty="0">
                <a:solidFill>
                  <a:srgbClr val="000000"/>
                </a:solidFill>
                <a:latin typeface="Aptos" panose="020B0004020202020204" pitchFamily="34" charset="0"/>
                <a:ea typeface="Open Sans"/>
                <a:cs typeface="Poppins"/>
              </a:rPr>
              <a:t>Εστίαση σε ενεργειακή αναβάθμιση + ανακύκλωση πολυκατοικιών</a:t>
            </a:r>
            <a:endParaRPr sz="2400" dirty="0">
              <a:latin typeface="Aptos" panose="020B0004020202020204" pitchFamily="34" charset="0"/>
            </a:endParaRPr>
          </a:p>
          <a:p>
            <a:pPr marL="367030" lvl="1" indent="-183515" algn="just">
              <a:lnSpc>
                <a:spcPct val="150000"/>
              </a:lnSpc>
              <a:buFont typeface="Arial"/>
              <a:buChar char="•"/>
              <a:defRPr/>
            </a:pPr>
            <a:r>
              <a:rPr lang="el-GR" sz="2400" dirty="0">
                <a:solidFill>
                  <a:srgbClr val="000000"/>
                </a:solidFill>
                <a:latin typeface="Aptos" panose="020B0004020202020204" pitchFamily="34" charset="0"/>
                <a:ea typeface="Open Sans"/>
                <a:cs typeface="Poppins"/>
              </a:rPr>
              <a:t>Δημιουργία κοινοτήτων συνεργασίας &amp; ανταλλαγής καλών πρακτικών</a:t>
            </a:r>
          </a:p>
        </p:txBody>
      </p:sp>
      <p:sp>
        <p:nvSpPr>
          <p:cNvPr id="13" name="TextBox 13"/>
          <p:cNvSpPr txBox="1"/>
          <p:nvPr/>
        </p:nvSpPr>
        <p:spPr bwMode="auto">
          <a:xfrm>
            <a:off x="452590" y="1912390"/>
            <a:ext cx="10066985" cy="3347648"/>
          </a:xfrm>
          <a:prstGeom prst="rect">
            <a:avLst/>
          </a:prstGeom>
          <a:ln w="19050">
            <a:solidFill>
              <a:schemeClr val="tx1"/>
            </a:solidFill>
          </a:ln>
        </p:spPr>
        <p:txBody>
          <a:bodyPr wrap="square" lIns="0" tIns="0" rIns="0" bIns="0" rtlCol="0" anchor="t">
            <a:spAutoFit/>
          </a:bodyPr>
          <a:lstStyle/>
          <a:p>
            <a:pPr marL="183146" lvl="1" algn="just">
              <a:lnSpc>
                <a:spcPct val="150000"/>
              </a:lnSpc>
              <a:spcAft>
                <a:spcPts val="600"/>
              </a:spcAft>
              <a:defRPr/>
            </a:pPr>
            <a:r>
              <a:rPr lang="el-GR" sz="2400" b="1" dirty="0">
                <a:latin typeface="Aptos" panose="020B0004020202020204" pitchFamily="34" charset="0"/>
                <a:ea typeface="Garet Ultra-Bold"/>
                <a:cs typeface="Poppins"/>
              </a:rPr>
              <a:t>Δήμος Πειραιά</a:t>
            </a:r>
            <a:endParaRPr lang="en-US" sz="2400" b="1" dirty="0">
              <a:latin typeface="Aptos" panose="020B0004020202020204" pitchFamily="34" charset="0"/>
              <a:ea typeface="Garet Ultra-Bold"/>
              <a:cs typeface="Poppins"/>
            </a:endParaRPr>
          </a:p>
          <a:p>
            <a:pPr marL="366292" lvl="1" indent="-183146" algn="just">
              <a:lnSpc>
                <a:spcPct val="150000"/>
              </a:lnSpc>
              <a:buFont typeface="Arial"/>
              <a:buChar char="•"/>
              <a:defRPr/>
            </a:pPr>
            <a:r>
              <a:rPr lang="el-GR" sz="2400" b="1" dirty="0">
                <a:solidFill>
                  <a:srgbClr val="000000"/>
                </a:solidFill>
                <a:latin typeface="Aptos" panose="020B0004020202020204" pitchFamily="34" charset="0"/>
                <a:ea typeface="Open Sans"/>
                <a:cs typeface="Poppins"/>
              </a:rPr>
              <a:t>Έξυπνοι κάδοι ανακύκλωσης με ψηφιακή παρακολούθηση</a:t>
            </a:r>
            <a:endParaRPr sz="2400" b="1" dirty="0">
              <a:latin typeface="Aptos" panose="020B0004020202020204" pitchFamily="34" charset="0"/>
            </a:endParaRPr>
          </a:p>
          <a:p>
            <a:pPr marL="366292" lvl="1" indent="-183146" algn="just">
              <a:lnSpc>
                <a:spcPct val="150000"/>
              </a:lnSpc>
              <a:buFont typeface="Arial"/>
              <a:buChar char="•"/>
              <a:defRPr/>
            </a:pPr>
            <a:r>
              <a:rPr lang="el-GR" sz="2400" b="1" dirty="0">
                <a:solidFill>
                  <a:srgbClr val="000000"/>
                </a:solidFill>
                <a:latin typeface="Aptos" panose="020B0004020202020204" pitchFamily="34" charset="0"/>
                <a:ea typeface="Open Sans"/>
                <a:cs typeface="Poppins"/>
              </a:rPr>
              <a:t>Καινοτόμο σύστημα «Κάνθαρος» με κίνητρα για πολίτες</a:t>
            </a:r>
            <a:endParaRPr sz="2400" b="1" dirty="0">
              <a:latin typeface="Aptos" panose="020B0004020202020204" pitchFamily="34" charset="0"/>
            </a:endParaRPr>
          </a:p>
          <a:p>
            <a:pPr marL="366292" lvl="1" indent="-183146" algn="just">
              <a:lnSpc>
                <a:spcPct val="150000"/>
              </a:lnSpc>
              <a:buFont typeface="Arial"/>
              <a:buChar char="•"/>
              <a:defRPr/>
            </a:pPr>
            <a:r>
              <a:rPr lang="el-GR" sz="2400" b="1" dirty="0">
                <a:solidFill>
                  <a:srgbClr val="000000"/>
                </a:solidFill>
                <a:latin typeface="Aptos" panose="020B0004020202020204" pitchFamily="34" charset="0"/>
                <a:ea typeface="Open Sans"/>
                <a:cs typeface="Poppins"/>
              </a:rPr>
              <a:t>Βελτιστοποίηση δρομολογίων αποκομιδής με ανάλυση δεδομένων</a:t>
            </a:r>
            <a:endParaRPr sz="2400" b="1" dirty="0">
              <a:latin typeface="Aptos" panose="020B0004020202020204" pitchFamily="34" charset="0"/>
            </a:endParaRPr>
          </a:p>
          <a:p>
            <a:pPr marL="366292" lvl="1" indent="-183146" algn="just">
              <a:lnSpc>
                <a:spcPct val="150000"/>
              </a:lnSpc>
              <a:buFont typeface="Arial"/>
              <a:buChar char="•"/>
              <a:defRPr/>
            </a:pPr>
            <a:r>
              <a:rPr lang="el-GR" sz="2400" dirty="0">
                <a:solidFill>
                  <a:srgbClr val="000000"/>
                </a:solidFill>
                <a:latin typeface="Aptos" panose="020B0004020202020204" pitchFamily="34" charset="0"/>
                <a:ea typeface="Open Sans"/>
                <a:cs typeface="Poppins"/>
              </a:rPr>
              <a:t>Εκπαιδευτικά &amp; ενημερωτικά προγράμματα για σχολεία &amp; κοινότητες</a:t>
            </a:r>
            <a:endParaRPr sz="2400" dirty="0">
              <a:latin typeface="Aptos" panose="020B0004020202020204" pitchFamily="34" charset="0"/>
            </a:endParaRPr>
          </a:p>
          <a:p>
            <a:pPr marL="366292" lvl="1" indent="-183146" algn="just">
              <a:lnSpc>
                <a:spcPct val="150000"/>
              </a:lnSpc>
              <a:buFont typeface="Arial"/>
              <a:buChar char="•"/>
              <a:defRPr/>
            </a:pPr>
            <a:r>
              <a:rPr lang="el-GR" sz="2400" dirty="0">
                <a:solidFill>
                  <a:srgbClr val="000000"/>
                </a:solidFill>
                <a:latin typeface="Aptos" panose="020B0004020202020204" pitchFamily="34" charset="0"/>
                <a:ea typeface="Open Sans"/>
                <a:cs typeface="Poppins"/>
              </a:rPr>
              <a:t>Ενσωμάτωση αρχών κυκλικής οικονομίας σε όλα τα στάδια</a:t>
            </a:r>
            <a:endParaRPr sz="2400" dirty="0">
              <a:latin typeface="Aptos" panose="020B0004020202020204" pitchFamily="34" charset="0"/>
            </a:endParaRPr>
          </a:p>
        </p:txBody>
      </p:sp>
      <p:sp>
        <p:nvSpPr>
          <p:cNvPr id="3" name="Google Shape;186;p7"/>
          <p:cNvSpPr txBox="1"/>
          <p:nvPr/>
        </p:nvSpPr>
        <p:spPr bwMode="auto">
          <a:xfrm>
            <a:off x="650929" y="700137"/>
            <a:ext cx="17159988" cy="553998"/>
          </a:xfrm>
          <a:prstGeom prst="rect">
            <a:avLst/>
          </a:prstGeom>
          <a:noFill/>
          <a:ln>
            <a:noFill/>
          </a:ln>
        </p:spPr>
        <p:txBody>
          <a:bodyPr spcFirstLastPara="1" wrap="square" lIns="0" tIns="0" rIns="0" bIns="0" anchor="t" anchorCtr="0">
            <a:spAutoFit/>
          </a:bodyPr>
          <a:lstStyle/>
          <a:p>
            <a:pPr>
              <a:buSzPts val="2725"/>
              <a:defRPr/>
            </a:pPr>
            <a:r>
              <a:rPr lang="el-GR" sz="3600" dirty="0">
                <a:latin typeface="Aptos Display" panose="020B0004020202020204" pitchFamily="34" charset="0"/>
                <a:ea typeface="ADLaM Display" panose="020F0502020204030204" pitchFamily="2" charset="0"/>
                <a:cs typeface="ADLaM Display" panose="020F0502020204030204" pitchFamily="2" charset="0"/>
              </a:rPr>
              <a:t>ΚΑΛΕΣ (ΕΝΔΕΙΚΤΙΚΕΣ) ΠΡΑΚΤΙΚΕΣ ΔΙΑΧΕΙΡΙΣΗΣ ΑΠΟΒΛΗΤΩΝ ΣΤΗΝ ΠΕΡΙΦΕΡΕΙΑ ΑΤΤΙΚΗΣ </a:t>
            </a:r>
            <a:endParaRPr dirty="0">
              <a:latin typeface="Aptos Display" panose="020B0004020202020204" pitchFamily="34" charset="0"/>
            </a:endParaRPr>
          </a:p>
        </p:txBody>
      </p:sp>
      <p:pic>
        <p:nvPicPr>
          <p:cNvPr id="5" name="Εικόνα 4"/>
          <p:cNvPicPr>
            <a:picLocks noChangeAspect="1"/>
          </p:cNvPicPr>
          <p:nvPr/>
        </p:nvPicPr>
        <p:blipFill>
          <a:blip r:embed="rId3"/>
          <a:stretch/>
        </p:blipFill>
        <p:spPr bwMode="auto">
          <a:xfrm>
            <a:off x="515662" y="9933026"/>
            <a:ext cx="801694" cy="216427"/>
          </a:xfrm>
          <a:prstGeom prst="rect">
            <a:avLst/>
          </a:prstGeom>
        </p:spPr>
      </p:pic>
      <p:pic>
        <p:nvPicPr>
          <p:cNvPr id="3074" name="Picture 2" descr="Κάνθαρος” – Πρόγραμμα ανταποδοτικής ανακύκλωσης του Δήμου Πειραιά -  Εμπορικός Σύλλογος Πειραιά">
            <a:extLst>
              <a:ext uri="{FF2B5EF4-FFF2-40B4-BE49-F238E27FC236}">
                <a16:creationId xmlns:a16="http://schemas.microsoft.com/office/drawing/2014/main" id="{FCF9ACD5-7FED-1451-EA27-53EDCC997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5371" y="1622242"/>
            <a:ext cx="6742915" cy="40233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Γωνιές ανακύκλωσης – Δήμος Αιγάλεω">
            <a:extLst>
              <a:ext uri="{FF2B5EF4-FFF2-40B4-BE49-F238E27FC236}">
                <a16:creationId xmlns:a16="http://schemas.microsoft.com/office/drawing/2014/main" id="{6F209C6B-C5E7-F329-D2B7-EE06A5F5B8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8431" y="5913648"/>
            <a:ext cx="5756793" cy="3840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AutoShape 4"/>
          <p:cNvSpPr/>
          <p:nvPr/>
        </p:nvSpPr>
        <p:spPr bwMode="auto">
          <a:xfrm>
            <a:off x="5488910" y="442204"/>
            <a:ext cx="0" cy="1417611"/>
          </a:xfrm>
          <a:prstGeom prst="line">
            <a:avLst/>
          </a:prstGeom>
          <a:ln w="38100" cap="flat">
            <a:solidFill>
              <a:srgbClr val="FFFFFF"/>
            </a:solidFill>
            <a:prstDash val="solid"/>
            <a:headEnd type="none" w="sm" len="sm"/>
            <a:tailEnd type="none" w="sm" len="sm"/>
          </a:ln>
        </p:spPr>
        <p:txBody>
          <a:bodyPr/>
          <a:lstStyle/>
          <a:p>
            <a:pPr>
              <a:defRPr/>
            </a:pPr>
            <a:endParaRPr lang="el-GR"/>
          </a:p>
        </p:txBody>
      </p:sp>
      <p:sp>
        <p:nvSpPr>
          <p:cNvPr id="15" name="TextBox 15"/>
          <p:cNvSpPr txBox="1"/>
          <p:nvPr/>
        </p:nvSpPr>
        <p:spPr bwMode="auto">
          <a:xfrm>
            <a:off x="515661" y="5547539"/>
            <a:ext cx="11506711" cy="3824701"/>
          </a:xfrm>
          <a:prstGeom prst="rect">
            <a:avLst/>
          </a:prstGeom>
          <a:ln w="19050">
            <a:solidFill>
              <a:schemeClr val="tx1"/>
            </a:solidFill>
          </a:ln>
        </p:spPr>
        <p:txBody>
          <a:bodyPr wrap="square" lIns="0" tIns="0" rIns="0" bIns="0" rtlCol="0" anchor="t">
            <a:spAutoFit/>
          </a:bodyPr>
          <a:lstStyle/>
          <a:p>
            <a:pPr marL="183515" lvl="1" algn="just">
              <a:lnSpc>
                <a:spcPct val="150000"/>
              </a:lnSpc>
              <a:defRPr/>
            </a:pPr>
            <a:r>
              <a:rPr lang="el-GR" sz="2400" b="1" dirty="0">
                <a:latin typeface="Aptos Display" panose="020B0004020202020204" pitchFamily="34" charset="0"/>
                <a:ea typeface="Garet Ultra-Bold"/>
                <a:cs typeface="Garet Ultra-Bold"/>
              </a:rPr>
              <a:t>Δήμος Σαρωνικού</a:t>
            </a:r>
            <a:endParaRPr lang="el-GR" sz="2400" b="1" dirty="0">
              <a:solidFill>
                <a:srgbClr val="000000"/>
              </a:solidFill>
              <a:latin typeface="Aptos Display" panose="020B0004020202020204" pitchFamily="34" charset="0"/>
              <a:ea typeface="Open Sans"/>
              <a:cs typeface="Poppins"/>
            </a:endParaRPr>
          </a:p>
          <a:p>
            <a:pPr marL="367030" lvl="1" indent="-183515" algn="just">
              <a:lnSpc>
                <a:spcPct val="150000"/>
              </a:lnSpc>
              <a:buFont typeface="Arial"/>
              <a:buChar char="•"/>
              <a:defRPr/>
            </a:pPr>
            <a:r>
              <a:rPr lang="el-GR" sz="2400" b="1" dirty="0">
                <a:solidFill>
                  <a:srgbClr val="000000"/>
                </a:solidFill>
                <a:latin typeface="Aptos Display" panose="020B0004020202020204" pitchFamily="34" charset="0"/>
                <a:ea typeface="Open Sans"/>
                <a:cs typeface="Poppins"/>
              </a:rPr>
              <a:t>Σύστημα πόρτα-πόρτα: ξεχωριστοί κάδοι ανά νοικοκυριό → υψηλή καθαρότητα ανακυκλώσιμων.</a:t>
            </a:r>
            <a:endParaRPr sz="2400" b="1" dirty="0">
              <a:latin typeface="Aptos Display" panose="020B0004020202020204" pitchFamily="34" charset="0"/>
            </a:endParaRPr>
          </a:p>
          <a:p>
            <a:pPr marL="367030" lvl="1" indent="-183515" algn="just">
              <a:lnSpc>
                <a:spcPct val="150000"/>
              </a:lnSpc>
              <a:buFont typeface="Arial"/>
              <a:buChar char="•"/>
              <a:defRPr/>
            </a:pPr>
            <a:r>
              <a:rPr lang="el-GR" sz="2400" dirty="0">
                <a:solidFill>
                  <a:srgbClr val="000000"/>
                </a:solidFill>
                <a:latin typeface="Aptos Display" panose="020B0004020202020204" pitchFamily="34" charset="0"/>
                <a:ea typeface="Open Sans"/>
                <a:cs typeface="Poppins"/>
              </a:rPr>
              <a:t>Βιοαπόβλητα: δίκτυο καφέ κάδων &amp; απορριμματοφόρα για ξεχωριστή συλλογή (κομποστοποίηση).</a:t>
            </a:r>
            <a:endParaRPr sz="2400" dirty="0">
              <a:latin typeface="Aptos Display" panose="020B0004020202020204" pitchFamily="34" charset="0"/>
            </a:endParaRPr>
          </a:p>
          <a:p>
            <a:pPr marL="367030" lvl="1" indent="-183515" algn="just">
              <a:lnSpc>
                <a:spcPct val="150000"/>
              </a:lnSpc>
              <a:buFont typeface="Arial"/>
              <a:buChar char="•"/>
              <a:defRPr/>
            </a:pPr>
            <a:r>
              <a:rPr lang="el-GR" sz="2400" dirty="0">
                <a:solidFill>
                  <a:srgbClr val="000000"/>
                </a:solidFill>
                <a:latin typeface="Aptos Display" panose="020B0004020202020204" pitchFamily="34" charset="0"/>
                <a:ea typeface="Open Sans"/>
                <a:cs typeface="Poppins"/>
              </a:rPr>
              <a:t>Κινητές μονάδες ανακύκλωσης: φορτηγάκια σε πλατείες &amp; γειτονιές για πολλαπλά ρεύματα.</a:t>
            </a:r>
            <a:endParaRPr sz="2400" dirty="0">
              <a:latin typeface="Aptos Display" panose="020B0004020202020204" pitchFamily="34" charset="0"/>
            </a:endParaRPr>
          </a:p>
          <a:p>
            <a:pPr marL="367030" lvl="1" indent="-183515" algn="just">
              <a:lnSpc>
                <a:spcPct val="150000"/>
              </a:lnSpc>
              <a:buFont typeface="Arial"/>
              <a:buChar char="•"/>
              <a:defRPr/>
            </a:pPr>
            <a:r>
              <a:rPr lang="el-GR" sz="2400" dirty="0">
                <a:solidFill>
                  <a:srgbClr val="000000"/>
                </a:solidFill>
                <a:latin typeface="Aptos Display" panose="020B0004020202020204" pitchFamily="34" charset="0"/>
                <a:ea typeface="Open Sans"/>
                <a:cs typeface="Poppins"/>
              </a:rPr>
              <a:t>Κίνητρα – επιβράβευση πολιτών: πόντοι/εκπτώσεις στα τέλη για ενεργή συμμετοχή.</a:t>
            </a:r>
          </a:p>
        </p:txBody>
      </p:sp>
      <p:sp>
        <p:nvSpPr>
          <p:cNvPr id="10" name="TextBox 14"/>
          <p:cNvSpPr txBox="1"/>
          <p:nvPr/>
        </p:nvSpPr>
        <p:spPr bwMode="auto">
          <a:xfrm>
            <a:off x="515661" y="1832279"/>
            <a:ext cx="11506711" cy="3347648"/>
          </a:xfrm>
          <a:prstGeom prst="rect">
            <a:avLst/>
          </a:prstGeom>
          <a:ln w="19050">
            <a:solidFill>
              <a:schemeClr val="tx1"/>
            </a:solidFill>
          </a:ln>
        </p:spPr>
        <p:txBody>
          <a:bodyPr wrap="square" lIns="0" tIns="0" rIns="0" bIns="0" rtlCol="0" anchor="t">
            <a:spAutoFit/>
          </a:bodyPr>
          <a:lstStyle/>
          <a:p>
            <a:pPr marL="183515" lvl="1" algn="just">
              <a:lnSpc>
                <a:spcPct val="150000"/>
              </a:lnSpc>
              <a:spcAft>
                <a:spcPts val="600"/>
              </a:spcAft>
              <a:defRPr/>
            </a:pPr>
            <a:r>
              <a:rPr lang="el-GR" sz="2400" b="1" dirty="0">
                <a:latin typeface="Aptos Display" panose="020B0004020202020204" pitchFamily="34" charset="0"/>
                <a:ea typeface="Garet Ultra-Bold"/>
                <a:cs typeface="Garet Ultra-Bold"/>
              </a:rPr>
              <a:t>Δήμος Γλυφάδας</a:t>
            </a:r>
            <a:endParaRPr lang="el-GR" sz="2400" dirty="0">
              <a:solidFill>
                <a:srgbClr val="000000"/>
              </a:solidFill>
              <a:latin typeface="Aptos Display" panose="020B0004020202020204" pitchFamily="34" charset="0"/>
              <a:ea typeface="Open Sans"/>
              <a:cs typeface="Poppins"/>
            </a:endParaRPr>
          </a:p>
          <a:p>
            <a:pPr marL="367030" lvl="1" indent="-183515" algn="just">
              <a:lnSpc>
                <a:spcPct val="150000"/>
              </a:lnSpc>
              <a:buFont typeface="Arial"/>
              <a:buChar char="•"/>
              <a:defRPr/>
            </a:pPr>
            <a:r>
              <a:rPr lang="el-GR" sz="2400" b="1" dirty="0">
                <a:solidFill>
                  <a:srgbClr val="000000"/>
                </a:solidFill>
                <a:latin typeface="Aptos Display" panose="020B0004020202020204" pitchFamily="34" charset="0"/>
                <a:ea typeface="Open Sans"/>
                <a:cs typeface="Poppins"/>
              </a:rPr>
              <a:t>10 ρεύματα ανακύκλωσης &amp; 2.500 κάδοι – 9.113 τόνοι υλικών</a:t>
            </a:r>
            <a:endParaRPr sz="2400" b="1" dirty="0">
              <a:latin typeface="Aptos Display" panose="020B0004020202020204" pitchFamily="34" charset="0"/>
            </a:endParaRPr>
          </a:p>
          <a:p>
            <a:pPr marL="367030" lvl="1" indent="-183515" algn="just">
              <a:lnSpc>
                <a:spcPct val="150000"/>
              </a:lnSpc>
              <a:buFont typeface="Arial"/>
              <a:buChar char="•"/>
              <a:defRPr/>
            </a:pPr>
            <a:r>
              <a:rPr lang="el-GR" sz="2400" b="1" dirty="0">
                <a:solidFill>
                  <a:srgbClr val="000000"/>
                </a:solidFill>
                <a:latin typeface="Aptos Display" panose="020B0004020202020204" pitchFamily="34" charset="0"/>
                <a:ea typeface="Open Sans"/>
                <a:cs typeface="Poppins"/>
              </a:rPr>
              <a:t>Πρόγραμμα </a:t>
            </a:r>
            <a:r>
              <a:rPr lang="en-GB" sz="2400" b="1" noProof="0" dirty="0">
                <a:solidFill>
                  <a:srgbClr val="000000"/>
                </a:solidFill>
                <a:latin typeface="Aptos Display" panose="020B0004020202020204" pitchFamily="34" charset="0"/>
                <a:ea typeface="Open Sans"/>
                <a:cs typeface="Poppins"/>
              </a:rPr>
              <a:t>Fix My City</a:t>
            </a:r>
            <a:r>
              <a:rPr lang="el-GR" sz="2400" b="1" dirty="0">
                <a:solidFill>
                  <a:srgbClr val="000000"/>
                </a:solidFill>
                <a:latin typeface="Aptos Display" panose="020B0004020202020204" pitchFamily="34" charset="0"/>
                <a:ea typeface="Open Sans"/>
                <a:cs typeface="Poppins"/>
              </a:rPr>
              <a:t>: διαχείριση πράσινων αποβλήτων &amp; κομπόστ</a:t>
            </a:r>
            <a:endParaRPr sz="2400" b="1" dirty="0">
              <a:latin typeface="Aptos Display" panose="020B0004020202020204" pitchFamily="34" charset="0"/>
            </a:endParaRPr>
          </a:p>
          <a:p>
            <a:pPr marL="367030" lvl="1" indent="-183515" algn="just">
              <a:lnSpc>
                <a:spcPct val="150000"/>
              </a:lnSpc>
              <a:buFont typeface="Arial"/>
              <a:buChar char="•"/>
              <a:defRPr/>
            </a:pPr>
            <a:r>
              <a:rPr lang="el-GR" sz="2400" dirty="0">
                <a:solidFill>
                  <a:srgbClr val="000000"/>
                </a:solidFill>
                <a:latin typeface="Aptos Display" panose="020B0004020202020204" pitchFamily="34" charset="0"/>
                <a:ea typeface="Open Sans"/>
                <a:cs typeface="Poppins"/>
              </a:rPr>
              <a:t>Ψηφιακός χάρτης σημείων ανακύκλωσης</a:t>
            </a:r>
            <a:endParaRPr sz="2400" dirty="0">
              <a:latin typeface="Aptos Display" panose="020B0004020202020204" pitchFamily="34" charset="0"/>
            </a:endParaRPr>
          </a:p>
          <a:p>
            <a:pPr marL="367030" lvl="1" indent="-183515" algn="just">
              <a:lnSpc>
                <a:spcPct val="150000"/>
              </a:lnSpc>
              <a:buFont typeface="Arial"/>
              <a:buChar char="•"/>
              <a:defRPr/>
            </a:pPr>
            <a:r>
              <a:rPr lang="el-GR" sz="2400" dirty="0">
                <a:solidFill>
                  <a:srgbClr val="000000"/>
                </a:solidFill>
                <a:latin typeface="Aptos Display" panose="020B0004020202020204" pitchFamily="34" charset="0"/>
                <a:ea typeface="Open Sans"/>
                <a:cs typeface="Poppins"/>
              </a:rPr>
              <a:t>20 κάδοι συλλογής τηγανέλαιων → βιοντίζελ</a:t>
            </a:r>
            <a:endParaRPr sz="2400" dirty="0">
              <a:latin typeface="Aptos Display" panose="020B0004020202020204" pitchFamily="34" charset="0"/>
            </a:endParaRPr>
          </a:p>
          <a:p>
            <a:pPr marL="367030" lvl="1" indent="-183515" algn="just">
              <a:lnSpc>
                <a:spcPct val="150000"/>
              </a:lnSpc>
              <a:buFont typeface="Arial"/>
              <a:buChar char="•"/>
              <a:defRPr/>
            </a:pPr>
            <a:r>
              <a:rPr lang="el-GR" sz="2400" dirty="0">
                <a:solidFill>
                  <a:srgbClr val="000000"/>
                </a:solidFill>
                <a:latin typeface="Aptos Display" panose="020B0004020202020204" pitchFamily="34" charset="0"/>
                <a:ea typeface="Open Sans"/>
                <a:cs typeface="Poppins"/>
              </a:rPr>
              <a:t>Συνεργασία με </a:t>
            </a:r>
            <a:r>
              <a:rPr lang="en-GB" sz="2400" noProof="0" dirty="0" err="1">
                <a:solidFill>
                  <a:srgbClr val="000000"/>
                </a:solidFill>
                <a:latin typeface="Aptos Display" panose="020B0004020202020204" pitchFamily="34" charset="0"/>
                <a:ea typeface="Open Sans"/>
                <a:cs typeface="Poppins"/>
              </a:rPr>
              <a:t>BlueCycle</a:t>
            </a:r>
            <a:r>
              <a:rPr lang="el-GR" sz="2400" dirty="0">
                <a:solidFill>
                  <a:srgbClr val="000000"/>
                </a:solidFill>
                <a:latin typeface="Aptos Display" panose="020B0004020202020204" pitchFamily="34" charset="0"/>
                <a:ea typeface="Open Sans"/>
                <a:cs typeface="Poppins"/>
              </a:rPr>
              <a:t> για αλιευτικά απορρίμματα</a:t>
            </a:r>
            <a:endParaRPr lang="el-GR" sz="2400" dirty="0">
              <a:solidFill>
                <a:srgbClr val="000000"/>
              </a:solidFill>
              <a:latin typeface="Aptos"/>
              <a:ea typeface="Open Sans"/>
              <a:cs typeface="Poppins"/>
            </a:endParaRPr>
          </a:p>
        </p:txBody>
      </p:sp>
      <p:sp>
        <p:nvSpPr>
          <p:cNvPr id="3" name="Google Shape;186;p7"/>
          <p:cNvSpPr txBox="1"/>
          <p:nvPr/>
        </p:nvSpPr>
        <p:spPr bwMode="auto">
          <a:xfrm>
            <a:off x="515661" y="654369"/>
            <a:ext cx="16873842" cy="553998"/>
          </a:xfrm>
          <a:prstGeom prst="rect">
            <a:avLst/>
          </a:prstGeom>
          <a:noFill/>
          <a:ln>
            <a:noFill/>
          </a:ln>
        </p:spPr>
        <p:txBody>
          <a:bodyPr spcFirstLastPara="1" wrap="square" lIns="0" tIns="0" rIns="0" bIns="0" anchor="t" anchorCtr="0">
            <a:spAutoFit/>
          </a:bodyPr>
          <a:lstStyle/>
          <a:p>
            <a:pPr marL="0" marR="0" lvl="0" indent="0" algn="l">
              <a:spcBef>
                <a:spcPts val="0"/>
              </a:spcBef>
              <a:spcAft>
                <a:spcPts val="0"/>
              </a:spcAft>
              <a:buClr>
                <a:srgbClr val="000000"/>
              </a:buClr>
              <a:buSzPts val="2725"/>
              <a:buFont typeface="Arial"/>
              <a:buNone/>
              <a:defRPr/>
            </a:pPr>
            <a:r>
              <a:rPr lang="el-GR" sz="3600" i="0" u="none" strike="noStrike" cap="none" dirty="0">
                <a:solidFill>
                  <a:srgbClr val="000000"/>
                </a:solidFill>
                <a:latin typeface="Aptos Display" panose="020B0004020202020204" pitchFamily="34" charset="0"/>
                <a:ea typeface="ADLaM Display" panose="020F0502020204030204" pitchFamily="2" charset="0"/>
                <a:cs typeface="ADLaM Display" panose="020F0502020204030204" pitchFamily="2" charset="0"/>
              </a:rPr>
              <a:t>ΚΑΛΕΣ (ΕΝΔΕΙΚΤΙΚΕΣ) ΠΡΑΚΤΙΚΕΣ ΔΙΑΧΕΙΡΙΣΗΣ ΑΠΟΒΛΗΤΩΝ ΣΤΗΝ ΠΕΡΙΦΕΡΕΙΑ ΑΤΤΙΚΗΣ</a:t>
            </a:r>
            <a:endParaRPr dirty="0">
              <a:latin typeface="Aptos Display" panose="020B0004020202020204" pitchFamily="34" charset="0"/>
              <a:ea typeface="ADLaM Display" panose="020F0502020204030204" pitchFamily="2" charset="0"/>
              <a:cs typeface="ADLaM Display" panose="020F0502020204030204" pitchFamily="2" charset="0"/>
            </a:endParaRPr>
          </a:p>
        </p:txBody>
      </p:sp>
      <p:pic>
        <p:nvPicPr>
          <p:cNvPr id="5" name="Εικόνα 4"/>
          <p:cNvPicPr>
            <a:picLocks noChangeAspect="1"/>
          </p:cNvPicPr>
          <p:nvPr/>
        </p:nvPicPr>
        <p:blipFill>
          <a:blip r:embed="rId3"/>
          <a:stretch/>
        </p:blipFill>
        <p:spPr bwMode="auto">
          <a:xfrm>
            <a:off x="515662" y="9933026"/>
            <a:ext cx="801694" cy="216427"/>
          </a:xfrm>
          <a:prstGeom prst="rect">
            <a:avLst/>
          </a:prstGeom>
        </p:spPr>
      </p:pic>
      <p:pic>
        <p:nvPicPr>
          <p:cNvPr id="4098" name="Picture 2" descr="Γλυφάδα: Μια πρωτοποριακή εφαρμογή «διορθώνει την Πόλη» - ΚΕΔΕ">
            <a:extLst>
              <a:ext uri="{FF2B5EF4-FFF2-40B4-BE49-F238E27FC236}">
                <a16:creationId xmlns:a16="http://schemas.microsoft.com/office/drawing/2014/main" id="{9ADC9B16-28B7-E55D-6F2D-E6BE3BDCA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61497" y="1540143"/>
            <a:ext cx="5510842" cy="39319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ΑΝΑΚΚΥΚΛΩΣΗ ΠΟΡΤΑ - ΠΟΡΤΑ Παραλάβαμε σήμερα τον κάδο και τις οδηγίες,  barcodes κλπ, για την τοποθέτηση αντικειμένων προς ανακύκλωση και  περισυλλογή τους από το σπίτι. Πρέπει να πούμε ένα μπράβο στον Δήμο">
            <a:extLst>
              <a:ext uri="{FF2B5EF4-FFF2-40B4-BE49-F238E27FC236}">
                <a16:creationId xmlns:a16="http://schemas.microsoft.com/office/drawing/2014/main" id="{526B8BD8-D8CC-D97F-9215-C41A366C60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6458" y="5717384"/>
            <a:ext cx="2720920" cy="3632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252C5-8CE6-46A8-8DE3-45DD88088DB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CB97796-C001-BC50-F187-2744FC946476}"/>
              </a:ext>
            </a:extLst>
          </p:cNvPr>
          <p:cNvSpPr>
            <a:spLocks noGrp="1"/>
          </p:cNvSpPr>
          <p:nvPr>
            <p:ph type="title"/>
          </p:nvPr>
        </p:nvSpPr>
        <p:spPr>
          <a:xfrm>
            <a:off x="11827814" y="351527"/>
            <a:ext cx="5662271" cy="5846073"/>
          </a:xfrm>
        </p:spPr>
        <p:txBody>
          <a:bodyPr anchor="b">
            <a:normAutofit/>
          </a:bodyPr>
          <a:lstStyle/>
          <a:p>
            <a:r>
              <a:rPr lang="el-GR" sz="4400">
                <a:latin typeface="Aptos Display" panose="020B0004020202020204" pitchFamily="34" charset="0"/>
              </a:rPr>
              <a:t>ΑΞΙΟΠΟΙΗΣΗ ΤΩΝ ΠΟΡΩΝ ΤΟΥ ΤΕΛΟΥΣ ΤΑΦΗΣ</a:t>
            </a:r>
            <a:endParaRPr lang="el-GR" sz="4400" dirty="0">
              <a:latin typeface="Aptos Display" panose="020B0004020202020204" pitchFamily="34" charset="0"/>
            </a:endParaRPr>
          </a:p>
        </p:txBody>
      </p:sp>
      <p:pic>
        <p:nvPicPr>
          <p:cNvPr id="6" name="Θέση εικόνας 5">
            <a:extLst>
              <a:ext uri="{FF2B5EF4-FFF2-40B4-BE49-F238E27FC236}">
                <a16:creationId xmlns:a16="http://schemas.microsoft.com/office/drawing/2014/main" id="{C13206D2-FCFD-F4F7-BA73-72E2C305B817}"/>
              </a:ext>
            </a:extLst>
          </p:cNvPr>
          <p:cNvPicPr>
            <a:picLocks noGrp="1" noChangeAspect="1"/>
          </p:cNvPicPr>
          <p:nvPr>
            <p:ph type="pic" idx="1"/>
          </p:nvPr>
        </p:nvPicPr>
        <p:blipFill>
          <a:blip r:embed="rId2"/>
          <a:srcRect l="15536" r="15536"/>
          <a:stretch/>
        </p:blipFill>
        <p:spPr>
          <a:xfrm flipH="1">
            <a:off x="685982" y="697933"/>
            <a:ext cx="10172972" cy="7874576"/>
          </a:xfrm>
          <a:noFill/>
        </p:spPr>
      </p:pic>
      <p:sp>
        <p:nvSpPr>
          <p:cNvPr id="3" name="TextBox 2">
            <a:extLst>
              <a:ext uri="{FF2B5EF4-FFF2-40B4-BE49-F238E27FC236}">
                <a16:creationId xmlns:a16="http://schemas.microsoft.com/office/drawing/2014/main" id="{340864AE-80DA-874F-0F21-9DF60A7F42E3}"/>
              </a:ext>
            </a:extLst>
          </p:cNvPr>
          <p:cNvSpPr txBox="1"/>
          <p:nvPr/>
        </p:nvSpPr>
        <p:spPr bwMode="auto">
          <a:xfrm>
            <a:off x="1881051" y="7132320"/>
            <a:ext cx="744583" cy="307777"/>
          </a:xfrm>
          <a:prstGeom prst="rect">
            <a:avLst/>
          </a:prstGeom>
          <a:noFill/>
        </p:spPr>
        <p:txBody>
          <a:bodyPr wrap="square" rtlCol="0">
            <a:spAutoFit/>
          </a:bodyPr>
          <a:lstStyle/>
          <a:p>
            <a:endParaRPr lang="el-GR" dirty="0"/>
          </a:p>
        </p:txBody>
      </p:sp>
    </p:spTree>
    <p:extLst>
      <p:ext uri="{BB962C8B-B14F-4D97-AF65-F5344CB8AC3E}">
        <p14:creationId xmlns:p14="http://schemas.microsoft.com/office/powerpoint/2010/main" val="3789743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5" name="Google Shape;375;g38045b68aef_0_17"/>
          <p:cNvSpPr txBox="1"/>
          <p:nvPr/>
        </p:nvSpPr>
        <p:spPr bwMode="auto">
          <a:xfrm>
            <a:off x="602224" y="177188"/>
            <a:ext cx="17612219" cy="1707209"/>
          </a:xfrm>
          <a:prstGeom prst="rect">
            <a:avLst/>
          </a:prstGeom>
          <a:noFill/>
          <a:ln>
            <a:noFill/>
          </a:ln>
        </p:spPr>
        <p:txBody>
          <a:bodyPr spcFirstLastPara="1" wrap="square" lIns="91424" tIns="91424" rIns="91424" bIns="91424" anchor="t" anchorCtr="0">
            <a:spAutoFit/>
          </a:bodyPr>
          <a:lstStyle/>
          <a:p>
            <a:pPr marL="0" marR="0" lvl="0" indent="0" algn="l">
              <a:spcBef>
                <a:spcPts val="5000"/>
              </a:spcBef>
              <a:spcAft>
                <a:spcPts val="5000"/>
              </a:spcAft>
              <a:buClr>
                <a:srgbClr val="000000"/>
              </a:buClr>
              <a:buSzPts val="5000"/>
              <a:buFont typeface="Arial"/>
              <a:buNone/>
              <a:defRPr/>
            </a:pPr>
            <a:r>
              <a:rPr lang="en-US" sz="5000" b="1" i="0" u="none" strike="noStrike" cap="none" dirty="0">
                <a:solidFill>
                  <a:schemeClr val="dk1"/>
                </a:solidFill>
                <a:latin typeface="Aptos"/>
                <a:ea typeface="Poppins"/>
                <a:cs typeface="Poppins"/>
              </a:rPr>
              <a:t>ΑΠΟΔΟΣΗ ΤΟΥ 85% ΤΟΥ ΤΕΛΟΥΣ ΤΑΦΗΣ ΣΤΗΝ ΠΕ</a:t>
            </a:r>
            <a:r>
              <a:rPr lang="el-GR" sz="5000" b="1" dirty="0">
                <a:solidFill>
                  <a:schemeClr val="dk1"/>
                </a:solidFill>
                <a:latin typeface="Aptos"/>
                <a:ea typeface="Poppins"/>
                <a:cs typeface="Poppins"/>
              </a:rPr>
              <a:t>ΡΙΦΕΡΕΙΑ</a:t>
            </a:r>
            <a:r>
              <a:rPr lang="en-US" sz="5000" b="1" i="0" u="none" strike="noStrike" cap="none" dirty="0">
                <a:solidFill>
                  <a:schemeClr val="dk1"/>
                </a:solidFill>
                <a:latin typeface="Aptos"/>
                <a:ea typeface="Poppins"/>
                <a:cs typeface="Poppins"/>
              </a:rPr>
              <a:t> ΑΤΤΙΚΗΣ </a:t>
            </a:r>
            <a:endParaRPr sz="5000" b="1" i="0" u="none" strike="noStrike" cap="none" dirty="0">
              <a:solidFill>
                <a:schemeClr val="dk1"/>
              </a:solidFill>
              <a:latin typeface="Aptos"/>
              <a:ea typeface="Poppins"/>
              <a:cs typeface="Poppins"/>
            </a:endParaRPr>
          </a:p>
        </p:txBody>
      </p:sp>
      <p:sp>
        <p:nvSpPr>
          <p:cNvPr id="376" name="Google Shape;376;g38045b68aef_0_17"/>
          <p:cNvSpPr/>
          <p:nvPr/>
        </p:nvSpPr>
        <p:spPr bwMode="auto">
          <a:xfrm>
            <a:off x="12535725" y="7115715"/>
            <a:ext cx="2635500" cy="1257900"/>
          </a:xfrm>
          <a:prstGeom prst="ellipse">
            <a:avLst/>
          </a:prstGeom>
          <a:solidFill>
            <a:srgbClr val="004AA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a:lnSpc>
                <a:spcPct val="114999"/>
              </a:lnSpc>
              <a:spcBef>
                <a:spcPts val="0"/>
              </a:spcBef>
              <a:spcAft>
                <a:spcPts val="0"/>
              </a:spcAft>
              <a:buClr>
                <a:schemeClr val="dk1"/>
              </a:buClr>
              <a:buSzPts val="1100"/>
              <a:buFont typeface="Arial"/>
              <a:buNone/>
              <a:defRPr/>
            </a:pPr>
            <a:r>
              <a:rPr lang="en-US" sz="2200" b="1" i="0" u="none" strike="noStrike" cap="none" dirty="0">
                <a:solidFill>
                  <a:schemeClr val="lt1"/>
                </a:solidFill>
                <a:latin typeface="Aptos Display" panose="020B0004020202020204" pitchFamily="34" charset="0"/>
                <a:ea typeface="Poppins"/>
                <a:cs typeface="Poppins"/>
              </a:rPr>
              <a:t>40.143,42 €</a:t>
            </a:r>
            <a:endParaRPr sz="2200" b="1" i="0" u="none" strike="noStrike" cap="none" dirty="0">
              <a:solidFill>
                <a:schemeClr val="lt1"/>
              </a:solidFill>
              <a:latin typeface="Aptos Display" panose="020B0004020202020204" pitchFamily="34" charset="0"/>
              <a:ea typeface="Poppins"/>
              <a:cs typeface="Poppins"/>
            </a:endParaRPr>
          </a:p>
          <a:p>
            <a:pPr marL="0" marR="0" lvl="0" indent="0" algn="ctr">
              <a:lnSpc>
                <a:spcPct val="100000"/>
              </a:lnSpc>
              <a:spcBef>
                <a:spcPts val="0"/>
              </a:spcBef>
              <a:spcAft>
                <a:spcPts val="0"/>
              </a:spcAft>
              <a:buClr>
                <a:srgbClr val="000000"/>
              </a:buClr>
              <a:buSzPts val="2200"/>
              <a:buFont typeface="Arial"/>
              <a:buNone/>
              <a:defRPr/>
            </a:pPr>
            <a:r>
              <a:rPr lang="en-US" sz="2200" b="0" i="0" u="none" strike="noStrike" cap="none" dirty="0">
                <a:solidFill>
                  <a:schemeClr val="lt1"/>
                </a:solidFill>
                <a:latin typeface="Aptos Display" panose="020B0004020202020204" pitchFamily="34" charset="0"/>
                <a:ea typeface="Poppins"/>
                <a:cs typeface="Poppins"/>
              </a:rPr>
              <a:t>2029</a:t>
            </a:r>
            <a:endParaRPr sz="2200" b="1" i="0" u="none" strike="noStrike" cap="none" dirty="0">
              <a:solidFill>
                <a:schemeClr val="lt1"/>
              </a:solidFill>
              <a:latin typeface="Aptos Display" panose="020B0004020202020204" pitchFamily="34" charset="0"/>
              <a:ea typeface="Poppins"/>
              <a:cs typeface="Poppins"/>
            </a:endParaRPr>
          </a:p>
        </p:txBody>
      </p:sp>
      <p:sp>
        <p:nvSpPr>
          <p:cNvPr id="377" name="Google Shape;377;g38045b68aef_0_17"/>
          <p:cNvSpPr/>
          <p:nvPr/>
        </p:nvSpPr>
        <p:spPr bwMode="auto">
          <a:xfrm>
            <a:off x="4548786" y="4843323"/>
            <a:ext cx="4058526" cy="3526996"/>
          </a:xfrm>
          <a:prstGeom prst="ellipse">
            <a:avLst/>
          </a:prstGeom>
          <a:solidFill>
            <a:srgbClr val="A64D79"/>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lnSpc>
                <a:spcPct val="114999"/>
              </a:lnSpc>
              <a:buSzPts val="2200"/>
              <a:defRPr/>
            </a:pPr>
            <a:r>
              <a:rPr lang="el-GR" sz="2400" dirty="0">
                <a:solidFill>
                  <a:schemeClr val="lt1"/>
                </a:solidFill>
                <a:latin typeface="Aptos Display" panose="020B0004020202020204" pitchFamily="34" charset="0"/>
                <a:ea typeface="Poppins"/>
                <a:cs typeface="Poppins"/>
              </a:rPr>
              <a:t>Ποσό προς απόδοση στην Περιφέρεια Αττικής </a:t>
            </a:r>
            <a:endParaRPr lang="en-US" sz="2400" dirty="0">
              <a:solidFill>
                <a:schemeClr val="lt1"/>
              </a:solidFill>
              <a:latin typeface="Aptos Display" panose="020B0004020202020204" pitchFamily="34" charset="0"/>
              <a:ea typeface="Poppins"/>
              <a:cs typeface="Poppins"/>
            </a:endParaRPr>
          </a:p>
          <a:p>
            <a:pPr algn="ctr">
              <a:lnSpc>
                <a:spcPct val="114999"/>
              </a:lnSpc>
              <a:buSzPts val="2200"/>
              <a:defRPr/>
            </a:pPr>
            <a:r>
              <a:rPr lang="el-GR" sz="2400" dirty="0">
                <a:solidFill>
                  <a:schemeClr val="lt1"/>
                </a:solidFill>
                <a:latin typeface="Aptos Display" panose="020B0004020202020204" pitchFamily="34" charset="0"/>
                <a:ea typeface="Poppins"/>
                <a:cs typeface="Poppins"/>
              </a:rPr>
              <a:t>(2022–2030)</a:t>
            </a:r>
            <a:r>
              <a:rPr lang="en-US" sz="2400" dirty="0">
                <a:solidFill>
                  <a:schemeClr val="lt1"/>
                </a:solidFill>
                <a:latin typeface="Aptos Display" panose="020B0004020202020204" pitchFamily="34" charset="0"/>
                <a:ea typeface="Poppins"/>
                <a:cs typeface="Poppins"/>
              </a:rPr>
              <a:t>:</a:t>
            </a:r>
            <a:endParaRPr lang="el-GR" sz="2400" dirty="0">
              <a:latin typeface="Aptos Display" panose="020B0004020202020204" pitchFamily="34" charset="0"/>
            </a:endParaRPr>
          </a:p>
          <a:p>
            <a:pPr marL="0" marR="0" lvl="0" indent="0" algn="ctr">
              <a:lnSpc>
                <a:spcPct val="114999"/>
              </a:lnSpc>
              <a:spcBef>
                <a:spcPts val="0"/>
              </a:spcBef>
              <a:spcAft>
                <a:spcPts val="0"/>
              </a:spcAft>
              <a:buClr>
                <a:srgbClr val="000000"/>
              </a:buClr>
              <a:buSzPts val="2200"/>
              <a:buFont typeface="Arial"/>
              <a:buNone/>
              <a:defRPr/>
            </a:pPr>
            <a:r>
              <a:rPr lang="el-GR" sz="2400" b="1" i="0" u="none" strike="noStrike" cap="none" dirty="0">
                <a:solidFill>
                  <a:schemeClr val="lt1"/>
                </a:solidFill>
                <a:latin typeface="Aptos Display" panose="020B0004020202020204" pitchFamily="34" charset="0"/>
                <a:ea typeface="Poppins"/>
                <a:cs typeface="Poppins"/>
              </a:rPr>
              <a:t>334.229.848,78 €</a:t>
            </a:r>
          </a:p>
        </p:txBody>
      </p:sp>
      <p:sp>
        <p:nvSpPr>
          <p:cNvPr id="378" name="Google Shape;378;g38045b68aef_0_17"/>
          <p:cNvSpPr/>
          <p:nvPr/>
        </p:nvSpPr>
        <p:spPr bwMode="auto">
          <a:xfrm>
            <a:off x="14943387" y="7984040"/>
            <a:ext cx="2635500" cy="1257900"/>
          </a:xfrm>
          <a:prstGeom prst="ellipse">
            <a:avLst/>
          </a:prstGeom>
          <a:solidFill>
            <a:srgbClr val="004AA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a:lnSpc>
                <a:spcPct val="114999"/>
              </a:lnSpc>
              <a:spcBef>
                <a:spcPts val="0"/>
              </a:spcBef>
              <a:spcAft>
                <a:spcPts val="0"/>
              </a:spcAft>
              <a:buClr>
                <a:srgbClr val="000000"/>
              </a:buClr>
              <a:buSzPts val="2200"/>
              <a:buFont typeface="Arial"/>
              <a:buNone/>
              <a:defRPr/>
            </a:pPr>
            <a:r>
              <a:rPr lang="en-US" sz="2200" b="1" i="0" u="none" strike="noStrike" cap="none" dirty="0">
                <a:solidFill>
                  <a:schemeClr val="lt1"/>
                </a:solidFill>
                <a:latin typeface="Aptos Display" panose="020B0004020202020204" pitchFamily="34" charset="0"/>
                <a:ea typeface="Poppins"/>
                <a:cs typeface="Poppins"/>
              </a:rPr>
              <a:t>39.725,26 €</a:t>
            </a:r>
            <a:endParaRPr sz="2200" b="1" i="0" u="none" strike="noStrike" cap="none" dirty="0">
              <a:solidFill>
                <a:schemeClr val="lt1"/>
              </a:solidFill>
              <a:latin typeface="Aptos Display" panose="020B0004020202020204" pitchFamily="34" charset="0"/>
              <a:ea typeface="Poppins"/>
              <a:cs typeface="Poppins"/>
            </a:endParaRPr>
          </a:p>
          <a:p>
            <a:pPr marL="0" marR="0" lvl="0" indent="0" algn="ctr">
              <a:lnSpc>
                <a:spcPct val="100000"/>
              </a:lnSpc>
              <a:spcBef>
                <a:spcPts val="0"/>
              </a:spcBef>
              <a:spcAft>
                <a:spcPts val="0"/>
              </a:spcAft>
              <a:buClr>
                <a:srgbClr val="000000"/>
              </a:buClr>
              <a:buSzPts val="2200"/>
              <a:buFont typeface="Arial"/>
              <a:buNone/>
              <a:defRPr/>
            </a:pPr>
            <a:r>
              <a:rPr lang="en-US" sz="2200" b="0" i="0" u="none" strike="noStrike" cap="none" dirty="0">
                <a:solidFill>
                  <a:schemeClr val="lt1"/>
                </a:solidFill>
                <a:latin typeface="Aptos Display" panose="020B0004020202020204" pitchFamily="34" charset="0"/>
                <a:ea typeface="Poppins"/>
                <a:cs typeface="Poppins"/>
              </a:rPr>
              <a:t>2030</a:t>
            </a:r>
            <a:endParaRPr sz="2200" b="0" i="0" u="none" strike="noStrike" cap="none" dirty="0">
              <a:solidFill>
                <a:schemeClr val="lt1"/>
              </a:solidFill>
              <a:latin typeface="Aptos Display" panose="020B0004020202020204" pitchFamily="34" charset="0"/>
              <a:ea typeface="Poppins"/>
              <a:cs typeface="Poppins"/>
            </a:endParaRPr>
          </a:p>
        </p:txBody>
      </p:sp>
      <p:sp>
        <p:nvSpPr>
          <p:cNvPr id="379" name="Google Shape;379;g38045b68aef_0_17"/>
          <p:cNvSpPr/>
          <p:nvPr/>
        </p:nvSpPr>
        <p:spPr bwMode="auto">
          <a:xfrm>
            <a:off x="4572000" y="2163946"/>
            <a:ext cx="2635500" cy="1257900"/>
          </a:xfrm>
          <a:prstGeom prst="ellipse">
            <a:avLst/>
          </a:prstGeom>
          <a:solidFill>
            <a:srgbClr val="004AA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a:lnSpc>
                <a:spcPct val="114999"/>
              </a:lnSpc>
              <a:spcBef>
                <a:spcPts val="0"/>
              </a:spcBef>
              <a:spcAft>
                <a:spcPts val="0"/>
              </a:spcAft>
              <a:buClr>
                <a:srgbClr val="000000"/>
              </a:buClr>
              <a:buSzPts val="2200"/>
              <a:buFont typeface="Arial"/>
              <a:buNone/>
              <a:defRPr/>
            </a:pPr>
            <a:r>
              <a:rPr lang="en-US" sz="2200" b="1" i="0" u="none" strike="noStrike" cap="none" dirty="0">
                <a:solidFill>
                  <a:schemeClr val="lt1"/>
                </a:solidFill>
                <a:latin typeface="Aptos Display" panose="020B0004020202020204" pitchFamily="34" charset="0"/>
                <a:ea typeface="Poppins"/>
                <a:cs typeface="Poppins"/>
              </a:rPr>
              <a:t>41.816,07 €</a:t>
            </a:r>
            <a:endParaRPr sz="2200" b="1" i="0" u="none" strike="noStrike" cap="none" dirty="0">
              <a:solidFill>
                <a:schemeClr val="lt1"/>
              </a:solidFill>
              <a:latin typeface="Aptos Display" panose="020B0004020202020204" pitchFamily="34" charset="0"/>
              <a:ea typeface="Poppins"/>
              <a:cs typeface="Poppins"/>
            </a:endParaRPr>
          </a:p>
          <a:p>
            <a:pPr marL="0" marR="0" lvl="0" indent="0" algn="ctr">
              <a:lnSpc>
                <a:spcPct val="100000"/>
              </a:lnSpc>
              <a:spcBef>
                <a:spcPts val="0"/>
              </a:spcBef>
              <a:spcAft>
                <a:spcPts val="0"/>
              </a:spcAft>
              <a:buClr>
                <a:schemeClr val="dk1"/>
              </a:buClr>
              <a:buSzPts val="1100"/>
              <a:buFont typeface="Arial"/>
              <a:buNone/>
              <a:defRPr/>
            </a:pPr>
            <a:r>
              <a:rPr lang="en-US" sz="2200" b="0" i="0" u="none" strike="noStrike" cap="none" dirty="0">
                <a:solidFill>
                  <a:schemeClr val="lt1"/>
                </a:solidFill>
                <a:latin typeface="Aptos Display" panose="020B0004020202020204" pitchFamily="34" charset="0"/>
                <a:ea typeface="Poppins"/>
                <a:cs typeface="Poppins"/>
              </a:rPr>
              <a:t>2025</a:t>
            </a:r>
            <a:endParaRPr sz="1400" b="0" i="0" u="none" strike="noStrike" cap="none" dirty="0">
              <a:solidFill>
                <a:srgbClr val="000000"/>
              </a:solidFill>
              <a:latin typeface="Aptos Display" panose="020B0004020202020204" pitchFamily="34" charset="0"/>
            </a:endParaRPr>
          </a:p>
        </p:txBody>
      </p:sp>
      <p:sp>
        <p:nvSpPr>
          <p:cNvPr id="380" name="Google Shape;380;g38045b68aef_0_17"/>
          <p:cNvSpPr/>
          <p:nvPr/>
        </p:nvSpPr>
        <p:spPr bwMode="auto">
          <a:xfrm>
            <a:off x="10553287" y="5857803"/>
            <a:ext cx="2635500" cy="1257900"/>
          </a:xfrm>
          <a:prstGeom prst="ellipse">
            <a:avLst/>
          </a:prstGeom>
          <a:solidFill>
            <a:srgbClr val="004AA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a:lnSpc>
                <a:spcPct val="114999"/>
              </a:lnSpc>
              <a:spcBef>
                <a:spcPts val="0"/>
              </a:spcBef>
              <a:spcAft>
                <a:spcPts val="0"/>
              </a:spcAft>
              <a:buClr>
                <a:srgbClr val="000000"/>
              </a:buClr>
              <a:buSzPts val="2200"/>
              <a:buFont typeface="Arial"/>
              <a:buNone/>
              <a:defRPr/>
            </a:pPr>
            <a:r>
              <a:rPr lang="en-US" sz="2200" b="1" i="0" u="none" strike="noStrike" cap="none" dirty="0">
                <a:solidFill>
                  <a:schemeClr val="lt1"/>
                </a:solidFill>
                <a:latin typeface="Aptos Display" panose="020B0004020202020204" pitchFamily="34" charset="0"/>
                <a:ea typeface="Poppins"/>
                <a:cs typeface="Poppins"/>
              </a:rPr>
              <a:t>40.561,58 €</a:t>
            </a:r>
            <a:endParaRPr sz="2200" b="1" i="0" u="none" strike="noStrike" cap="none" dirty="0">
              <a:solidFill>
                <a:schemeClr val="lt1"/>
              </a:solidFill>
              <a:latin typeface="Aptos Display" panose="020B0004020202020204" pitchFamily="34" charset="0"/>
              <a:ea typeface="Poppins"/>
              <a:cs typeface="Poppins"/>
            </a:endParaRPr>
          </a:p>
          <a:p>
            <a:pPr marL="0" marR="0" lvl="0" indent="0" algn="ctr">
              <a:lnSpc>
                <a:spcPct val="100000"/>
              </a:lnSpc>
              <a:spcBef>
                <a:spcPts val="0"/>
              </a:spcBef>
              <a:spcAft>
                <a:spcPts val="0"/>
              </a:spcAft>
              <a:buClr>
                <a:srgbClr val="000000"/>
              </a:buClr>
              <a:buSzPts val="2200"/>
              <a:buFont typeface="Arial"/>
              <a:buNone/>
              <a:defRPr/>
            </a:pPr>
            <a:r>
              <a:rPr lang="en-US" sz="2200" b="0" i="0" u="none" strike="noStrike" cap="none" dirty="0">
                <a:solidFill>
                  <a:schemeClr val="lt1"/>
                </a:solidFill>
                <a:latin typeface="Aptos Display" panose="020B0004020202020204" pitchFamily="34" charset="0"/>
                <a:ea typeface="Poppins"/>
                <a:cs typeface="Poppins"/>
              </a:rPr>
              <a:t>2028</a:t>
            </a:r>
            <a:endParaRPr sz="1400" b="0" i="0" u="none" strike="noStrike" cap="none" dirty="0">
              <a:solidFill>
                <a:srgbClr val="000000"/>
              </a:solidFill>
              <a:latin typeface="Aptos Display" panose="020B0004020202020204" pitchFamily="34" charset="0"/>
            </a:endParaRPr>
          </a:p>
        </p:txBody>
      </p:sp>
      <p:sp>
        <p:nvSpPr>
          <p:cNvPr id="381" name="Google Shape;381;g38045b68aef_0_17"/>
          <p:cNvSpPr/>
          <p:nvPr/>
        </p:nvSpPr>
        <p:spPr bwMode="auto">
          <a:xfrm>
            <a:off x="2472725" y="3768546"/>
            <a:ext cx="2635500" cy="1257900"/>
          </a:xfrm>
          <a:prstGeom prst="ellipse">
            <a:avLst/>
          </a:prstGeom>
          <a:solidFill>
            <a:srgbClr val="004AA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a:lnSpc>
                <a:spcPct val="100000"/>
              </a:lnSpc>
              <a:spcBef>
                <a:spcPts val="0"/>
              </a:spcBef>
              <a:spcAft>
                <a:spcPts val="0"/>
              </a:spcAft>
              <a:buClr>
                <a:srgbClr val="000000"/>
              </a:buClr>
              <a:buSzPts val="2200"/>
              <a:buFont typeface="Arial"/>
              <a:buNone/>
              <a:defRPr/>
            </a:pPr>
            <a:r>
              <a:rPr lang="en-US" sz="2200" b="1" i="0" u="none" strike="noStrike" cap="none" dirty="0">
                <a:solidFill>
                  <a:schemeClr val="lt1"/>
                </a:solidFill>
                <a:latin typeface="Aptos Display" panose="020B0004020202020204" pitchFamily="34" charset="0"/>
                <a:ea typeface="Poppins"/>
                <a:cs typeface="Poppins"/>
              </a:rPr>
              <a:t>35.842,34</a:t>
            </a:r>
            <a:endParaRPr sz="2200" b="1" i="0" u="none" strike="noStrike" cap="none" dirty="0">
              <a:solidFill>
                <a:schemeClr val="lt1"/>
              </a:solidFill>
              <a:latin typeface="Aptos Display" panose="020B0004020202020204" pitchFamily="34" charset="0"/>
              <a:ea typeface="Poppins"/>
              <a:cs typeface="Poppins"/>
            </a:endParaRPr>
          </a:p>
          <a:p>
            <a:pPr marL="0" marR="0" lvl="0" indent="0" algn="ctr">
              <a:lnSpc>
                <a:spcPct val="100000"/>
              </a:lnSpc>
              <a:spcBef>
                <a:spcPts val="0"/>
              </a:spcBef>
              <a:spcAft>
                <a:spcPts val="0"/>
              </a:spcAft>
              <a:buClr>
                <a:srgbClr val="000000"/>
              </a:buClr>
              <a:buSzPts val="2200"/>
              <a:buFont typeface="Arial"/>
              <a:buNone/>
              <a:defRPr/>
            </a:pPr>
            <a:r>
              <a:rPr lang="en-US" sz="2200" b="1" i="0" u="none" strike="noStrike" cap="none" dirty="0">
                <a:solidFill>
                  <a:schemeClr val="lt1"/>
                </a:solidFill>
                <a:latin typeface="Aptos Display" panose="020B0004020202020204" pitchFamily="34" charset="0"/>
                <a:ea typeface="Poppins"/>
                <a:cs typeface="Poppins"/>
              </a:rPr>
              <a:t>2024</a:t>
            </a:r>
            <a:endParaRPr sz="2200" b="1" i="0" u="none" strike="noStrike" cap="none" dirty="0">
              <a:solidFill>
                <a:schemeClr val="lt1"/>
              </a:solidFill>
              <a:latin typeface="Aptos Display" panose="020B0004020202020204" pitchFamily="34" charset="0"/>
              <a:ea typeface="Poppins"/>
              <a:cs typeface="Poppins"/>
            </a:endParaRPr>
          </a:p>
        </p:txBody>
      </p:sp>
      <p:sp>
        <p:nvSpPr>
          <p:cNvPr id="382" name="Google Shape;382;g38045b68aef_0_17"/>
          <p:cNvSpPr/>
          <p:nvPr/>
        </p:nvSpPr>
        <p:spPr bwMode="auto">
          <a:xfrm>
            <a:off x="97650" y="6929296"/>
            <a:ext cx="2635500" cy="1257900"/>
          </a:xfrm>
          <a:prstGeom prst="ellipse">
            <a:avLst/>
          </a:prstGeom>
          <a:solidFill>
            <a:srgbClr val="004AA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a:lnSpc>
                <a:spcPct val="114999"/>
              </a:lnSpc>
              <a:spcBef>
                <a:spcPts val="0"/>
              </a:spcBef>
              <a:spcAft>
                <a:spcPts val="0"/>
              </a:spcAft>
              <a:buClr>
                <a:schemeClr val="dk1"/>
              </a:buClr>
              <a:buSzPts val="1100"/>
              <a:buFont typeface="Arial"/>
              <a:buNone/>
              <a:defRPr/>
            </a:pPr>
            <a:r>
              <a:rPr lang="en-US" sz="2200" b="1" i="0" u="none" strike="noStrike" cap="none" dirty="0">
                <a:solidFill>
                  <a:schemeClr val="lt1"/>
                </a:solidFill>
                <a:latin typeface="Aptos Display" panose="020B0004020202020204" pitchFamily="34" charset="0"/>
                <a:ea typeface="Poppins"/>
                <a:cs typeface="Poppins"/>
              </a:rPr>
              <a:t>23.894,90 €</a:t>
            </a:r>
            <a:endParaRPr sz="2200" b="1" i="0" u="none" strike="noStrike" cap="none" dirty="0">
              <a:solidFill>
                <a:schemeClr val="lt1"/>
              </a:solidFill>
              <a:latin typeface="Aptos Display" panose="020B0004020202020204" pitchFamily="34" charset="0"/>
              <a:ea typeface="Poppins"/>
              <a:cs typeface="Poppins"/>
            </a:endParaRPr>
          </a:p>
          <a:p>
            <a:pPr marL="0" marR="0" lvl="0" indent="0" algn="ctr">
              <a:lnSpc>
                <a:spcPct val="100000"/>
              </a:lnSpc>
              <a:spcBef>
                <a:spcPts val="0"/>
              </a:spcBef>
              <a:spcAft>
                <a:spcPts val="0"/>
              </a:spcAft>
              <a:buClr>
                <a:srgbClr val="000000"/>
              </a:buClr>
              <a:buSzPts val="2200"/>
              <a:buFont typeface="Arial"/>
              <a:buNone/>
              <a:defRPr/>
            </a:pPr>
            <a:r>
              <a:rPr lang="en-US" sz="2200" b="1" i="0" u="none" strike="noStrike" cap="none" dirty="0">
                <a:solidFill>
                  <a:schemeClr val="lt1"/>
                </a:solidFill>
                <a:latin typeface="Aptos Display" panose="020B0004020202020204" pitchFamily="34" charset="0"/>
                <a:ea typeface="Poppins"/>
                <a:cs typeface="Poppins"/>
              </a:rPr>
              <a:t>2022</a:t>
            </a:r>
            <a:endParaRPr sz="2200" b="1" i="0" u="none" strike="noStrike" cap="none" dirty="0">
              <a:solidFill>
                <a:schemeClr val="lt1"/>
              </a:solidFill>
              <a:latin typeface="Aptos Display" panose="020B0004020202020204" pitchFamily="34" charset="0"/>
              <a:ea typeface="Poppins"/>
              <a:cs typeface="Poppins"/>
            </a:endParaRPr>
          </a:p>
        </p:txBody>
      </p:sp>
      <p:sp>
        <p:nvSpPr>
          <p:cNvPr id="383" name="Google Shape;383;g38045b68aef_0_17"/>
          <p:cNvSpPr/>
          <p:nvPr/>
        </p:nvSpPr>
        <p:spPr bwMode="auto">
          <a:xfrm>
            <a:off x="1142275" y="5348921"/>
            <a:ext cx="2635500" cy="1257900"/>
          </a:xfrm>
          <a:prstGeom prst="ellipse">
            <a:avLst/>
          </a:prstGeom>
          <a:solidFill>
            <a:srgbClr val="004AA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a:lnSpc>
                <a:spcPct val="114999"/>
              </a:lnSpc>
              <a:spcBef>
                <a:spcPts val="0"/>
              </a:spcBef>
              <a:spcAft>
                <a:spcPts val="0"/>
              </a:spcAft>
              <a:buClr>
                <a:schemeClr val="dk1"/>
              </a:buClr>
              <a:buSzPts val="1100"/>
              <a:buFont typeface="Arial"/>
              <a:buNone/>
              <a:defRPr/>
            </a:pPr>
            <a:r>
              <a:rPr lang="en-US" sz="2200" b="1" i="0" u="none" strike="noStrike" cap="none" dirty="0">
                <a:solidFill>
                  <a:schemeClr val="lt1"/>
                </a:solidFill>
                <a:latin typeface="Aptos Display" panose="020B0004020202020204" pitchFamily="34" charset="0"/>
                <a:ea typeface="Poppins"/>
                <a:cs typeface="Poppins"/>
              </a:rPr>
              <a:t>29.868,62 €</a:t>
            </a:r>
            <a:endParaRPr sz="2200" b="1" i="0" u="none" strike="noStrike" cap="none" dirty="0">
              <a:solidFill>
                <a:schemeClr val="lt1"/>
              </a:solidFill>
              <a:latin typeface="Aptos Display" panose="020B0004020202020204" pitchFamily="34" charset="0"/>
              <a:ea typeface="Poppins"/>
              <a:cs typeface="Poppins"/>
            </a:endParaRPr>
          </a:p>
          <a:p>
            <a:pPr marL="0" marR="0" lvl="0" indent="0" algn="ctr">
              <a:lnSpc>
                <a:spcPct val="100000"/>
              </a:lnSpc>
              <a:spcBef>
                <a:spcPts val="0"/>
              </a:spcBef>
              <a:spcAft>
                <a:spcPts val="0"/>
              </a:spcAft>
              <a:buClr>
                <a:srgbClr val="000000"/>
              </a:buClr>
              <a:buSzPts val="2200"/>
              <a:buFont typeface="Arial"/>
              <a:buNone/>
              <a:defRPr/>
            </a:pPr>
            <a:r>
              <a:rPr lang="en-US" sz="2200" b="1" i="0" u="none" strike="noStrike" cap="none" dirty="0">
                <a:solidFill>
                  <a:schemeClr val="lt1"/>
                </a:solidFill>
                <a:latin typeface="Aptos Display" panose="020B0004020202020204" pitchFamily="34" charset="0"/>
                <a:ea typeface="Poppins"/>
                <a:cs typeface="Poppins"/>
              </a:rPr>
              <a:t>2023</a:t>
            </a:r>
            <a:endParaRPr sz="2200" b="1" i="0" u="none" strike="noStrike" cap="none" dirty="0">
              <a:solidFill>
                <a:schemeClr val="lt1"/>
              </a:solidFill>
              <a:latin typeface="Aptos Display" panose="020B0004020202020204" pitchFamily="34" charset="0"/>
              <a:ea typeface="Poppins"/>
              <a:cs typeface="Poppins"/>
            </a:endParaRPr>
          </a:p>
        </p:txBody>
      </p:sp>
      <p:sp>
        <p:nvSpPr>
          <p:cNvPr id="384" name="Google Shape;384;g38045b68aef_0_17"/>
          <p:cNvSpPr/>
          <p:nvPr/>
        </p:nvSpPr>
        <p:spPr bwMode="auto">
          <a:xfrm>
            <a:off x="7407304" y="2819884"/>
            <a:ext cx="2635500" cy="1257900"/>
          </a:xfrm>
          <a:prstGeom prst="ellipse">
            <a:avLst/>
          </a:prstGeom>
          <a:solidFill>
            <a:srgbClr val="004AA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a:lnSpc>
                <a:spcPct val="114999"/>
              </a:lnSpc>
              <a:spcBef>
                <a:spcPts val="0"/>
              </a:spcBef>
              <a:spcAft>
                <a:spcPts val="0"/>
              </a:spcAft>
              <a:buClr>
                <a:srgbClr val="000000"/>
              </a:buClr>
              <a:buSzPts val="2200"/>
              <a:buFont typeface="Arial"/>
              <a:buNone/>
              <a:defRPr/>
            </a:pPr>
            <a:r>
              <a:rPr lang="en-US" sz="2200" b="1" i="0" u="none" strike="noStrike" cap="none" dirty="0">
                <a:solidFill>
                  <a:schemeClr val="lt1"/>
                </a:solidFill>
                <a:latin typeface="Aptos Display" panose="020B0004020202020204" pitchFamily="34" charset="0"/>
                <a:ea typeface="Poppins"/>
                <a:cs typeface="Poppins"/>
              </a:rPr>
              <a:t>41.397,91 €</a:t>
            </a:r>
            <a:endParaRPr sz="2200" b="1" i="0" u="none" strike="noStrike" cap="none" dirty="0">
              <a:solidFill>
                <a:schemeClr val="lt1"/>
              </a:solidFill>
              <a:latin typeface="Aptos Display" panose="020B0004020202020204" pitchFamily="34" charset="0"/>
              <a:ea typeface="Poppins"/>
              <a:cs typeface="Poppins"/>
            </a:endParaRPr>
          </a:p>
          <a:p>
            <a:pPr marL="0" marR="0" lvl="0" indent="0" algn="ctr">
              <a:lnSpc>
                <a:spcPct val="100000"/>
              </a:lnSpc>
              <a:spcBef>
                <a:spcPts val="0"/>
              </a:spcBef>
              <a:spcAft>
                <a:spcPts val="0"/>
              </a:spcAft>
              <a:buClr>
                <a:srgbClr val="000000"/>
              </a:buClr>
              <a:buSzPts val="2200"/>
              <a:buFont typeface="Arial"/>
              <a:buNone/>
              <a:defRPr/>
            </a:pPr>
            <a:r>
              <a:rPr lang="en-US" sz="2200" b="0" i="0" u="none" strike="noStrike" cap="none" dirty="0">
                <a:solidFill>
                  <a:schemeClr val="lt1"/>
                </a:solidFill>
                <a:latin typeface="Aptos Display" panose="020B0004020202020204" pitchFamily="34" charset="0"/>
                <a:ea typeface="Poppins"/>
                <a:cs typeface="Poppins"/>
              </a:rPr>
              <a:t>2026</a:t>
            </a:r>
            <a:endParaRPr sz="1400" b="0" i="0" u="none" strike="noStrike" cap="none" dirty="0">
              <a:solidFill>
                <a:srgbClr val="000000"/>
              </a:solidFill>
              <a:latin typeface="Aptos Display" panose="020B0004020202020204" pitchFamily="34" charset="0"/>
            </a:endParaRPr>
          </a:p>
        </p:txBody>
      </p:sp>
      <p:sp>
        <p:nvSpPr>
          <p:cNvPr id="385" name="Google Shape;385;g38045b68aef_0_17"/>
          <p:cNvSpPr/>
          <p:nvPr/>
        </p:nvSpPr>
        <p:spPr bwMode="auto">
          <a:xfrm>
            <a:off x="8607312" y="4516278"/>
            <a:ext cx="2635500" cy="1257900"/>
          </a:xfrm>
          <a:prstGeom prst="ellipse">
            <a:avLst/>
          </a:prstGeom>
          <a:solidFill>
            <a:srgbClr val="004AA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a:lnSpc>
                <a:spcPct val="114999"/>
              </a:lnSpc>
              <a:spcBef>
                <a:spcPts val="0"/>
              </a:spcBef>
              <a:spcAft>
                <a:spcPts val="0"/>
              </a:spcAft>
              <a:buClr>
                <a:srgbClr val="000000"/>
              </a:buClr>
              <a:buSzPts val="2200"/>
              <a:buFont typeface="Arial"/>
              <a:buNone/>
              <a:defRPr/>
            </a:pPr>
            <a:r>
              <a:rPr lang="en-US" sz="2200" b="1" i="0" u="none" strike="noStrike" cap="none" dirty="0">
                <a:solidFill>
                  <a:schemeClr val="lt1"/>
                </a:solidFill>
                <a:latin typeface="Aptos Display" panose="020B0004020202020204" pitchFamily="34" charset="0"/>
                <a:ea typeface="Poppins"/>
                <a:cs typeface="Poppins"/>
              </a:rPr>
              <a:t>40.979,75 €</a:t>
            </a:r>
            <a:endParaRPr sz="2200" b="1" i="0" u="none" strike="noStrike" cap="none" dirty="0">
              <a:solidFill>
                <a:schemeClr val="lt1"/>
              </a:solidFill>
              <a:latin typeface="Aptos Display" panose="020B0004020202020204" pitchFamily="34" charset="0"/>
              <a:ea typeface="Poppins"/>
              <a:cs typeface="Poppins"/>
            </a:endParaRPr>
          </a:p>
          <a:p>
            <a:pPr marL="0" marR="0" lvl="0" indent="0" algn="ctr">
              <a:lnSpc>
                <a:spcPct val="100000"/>
              </a:lnSpc>
              <a:spcBef>
                <a:spcPts val="0"/>
              </a:spcBef>
              <a:spcAft>
                <a:spcPts val="0"/>
              </a:spcAft>
              <a:buClr>
                <a:srgbClr val="000000"/>
              </a:buClr>
              <a:buSzPts val="2200"/>
              <a:buFont typeface="Arial"/>
              <a:buNone/>
              <a:defRPr/>
            </a:pPr>
            <a:r>
              <a:rPr lang="en-US" sz="2200" b="0" i="0" u="none" strike="noStrike" cap="none" dirty="0">
                <a:solidFill>
                  <a:schemeClr val="lt1"/>
                </a:solidFill>
                <a:latin typeface="Aptos Display" panose="020B0004020202020204" pitchFamily="34" charset="0"/>
                <a:ea typeface="Poppins"/>
                <a:cs typeface="Poppins"/>
              </a:rPr>
              <a:t>2027</a:t>
            </a:r>
            <a:endParaRPr sz="1400" b="0" i="0" u="none" strike="noStrike" cap="none" dirty="0">
              <a:solidFill>
                <a:srgbClr val="000000"/>
              </a:solidFill>
              <a:latin typeface="Aptos Display" panose="020B0004020202020204" pitchFamily="34" charset="0"/>
            </a:endParaRPr>
          </a:p>
        </p:txBody>
      </p:sp>
      <p:pic>
        <p:nvPicPr>
          <p:cNvPr id="2" name="Εικόνα 1"/>
          <p:cNvPicPr>
            <a:picLocks noChangeAspect="1"/>
          </p:cNvPicPr>
          <p:nvPr/>
        </p:nvPicPr>
        <p:blipFill>
          <a:blip r:embed="rId3"/>
          <a:stretch/>
        </p:blipFill>
        <p:spPr bwMode="auto">
          <a:xfrm>
            <a:off x="515662" y="9933026"/>
            <a:ext cx="801694" cy="216427"/>
          </a:xfrm>
          <a:prstGeom prst="rect">
            <a:avLst/>
          </a:prstGeom>
        </p:spPr>
      </p:pic>
      <p:sp>
        <p:nvSpPr>
          <p:cNvPr id="5" name="Google Shape;377;g38045b68aef_0_17">
            <a:extLst>
              <a:ext uri="{FF2B5EF4-FFF2-40B4-BE49-F238E27FC236}">
                <a16:creationId xmlns:a16="http://schemas.microsoft.com/office/drawing/2014/main" id="{92F23CCA-826D-61AD-9D4D-04CBC515F3CC}"/>
              </a:ext>
            </a:extLst>
          </p:cNvPr>
          <p:cNvSpPr/>
          <p:nvPr/>
        </p:nvSpPr>
        <p:spPr bwMode="auto">
          <a:xfrm>
            <a:off x="12808282" y="2107602"/>
            <a:ext cx="4058526" cy="3526996"/>
          </a:xfrm>
          <a:prstGeom prst="ellipse">
            <a:avLst/>
          </a:prstGeom>
          <a:solidFill>
            <a:srgbClr val="A64D79"/>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l-GR" sz="2400" dirty="0">
                <a:solidFill>
                  <a:schemeClr val="lt1"/>
                </a:solidFill>
                <a:latin typeface="Aptos Display" panose="020B0004020202020204" pitchFamily="34" charset="0"/>
                <a:cs typeface="Poppins"/>
              </a:rPr>
              <a:t>Ετήσια μέση εισφορά Περιφέρειας Αττικής (2025–2030): </a:t>
            </a:r>
            <a:endParaRPr lang="en-US" sz="2400" dirty="0">
              <a:solidFill>
                <a:schemeClr val="lt1"/>
              </a:solidFill>
              <a:latin typeface="Aptos Display" panose="020B0004020202020204" pitchFamily="34" charset="0"/>
              <a:cs typeface="Poppins"/>
            </a:endParaRPr>
          </a:p>
          <a:p>
            <a:pPr algn="ctr"/>
            <a:r>
              <a:rPr lang="el-GR" sz="2400" b="1" dirty="0">
                <a:solidFill>
                  <a:schemeClr val="lt1"/>
                </a:solidFill>
                <a:latin typeface="Aptos Display" panose="020B0004020202020204" pitchFamily="34" charset="0"/>
                <a:cs typeface="Poppins"/>
              </a:rPr>
              <a:t>13,07–13,26 €/κάτοικο</a:t>
            </a:r>
            <a:endParaRPr lang="en-US" sz="2400" b="1" dirty="0">
              <a:solidFill>
                <a:schemeClr val="lt1"/>
              </a:solidFill>
              <a:latin typeface="Aptos Display" panose="020B0004020202020204" pitchFamily="34" charset="0"/>
              <a:cs typeface="Poppin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7"/>
                                        </p:tgtEl>
                                        <p:attrNameLst>
                                          <p:attrName>style.visibility</p:attrName>
                                        </p:attrNameLst>
                                      </p:cBhvr>
                                      <p:to>
                                        <p:strVal val="visible"/>
                                      </p:to>
                                    </p:set>
                                    <p:anim calcmode="lin" valueType="num">
                                      <p:cBhvr additive="base">
                                        <p:cTn id="7" dur="500" fill="hold"/>
                                        <p:tgtEl>
                                          <p:spTgt spid="377"/>
                                        </p:tgtEl>
                                        <p:attrNameLst>
                                          <p:attrName>ppt_x</p:attrName>
                                        </p:attrNameLst>
                                      </p:cBhvr>
                                      <p:tavLst>
                                        <p:tav tm="0">
                                          <p:val>
                                            <p:strVal val="#ppt_x"/>
                                          </p:val>
                                        </p:tav>
                                        <p:tav tm="100000">
                                          <p:val>
                                            <p:strVal val="#ppt_x"/>
                                          </p:val>
                                        </p:tav>
                                      </p:tavLst>
                                    </p:anim>
                                    <p:anim calcmode="lin" valueType="num">
                                      <p:cBhvr additive="base">
                                        <p:cTn id="8" dur="500" fill="hold"/>
                                        <p:tgtEl>
                                          <p:spTgt spid="3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Google Shape;369;g38045b68aef_0_0"/>
          <p:cNvSpPr txBox="1"/>
          <p:nvPr/>
        </p:nvSpPr>
        <p:spPr bwMode="auto">
          <a:xfrm>
            <a:off x="698682" y="558129"/>
            <a:ext cx="16890635" cy="861774"/>
          </a:xfrm>
          <a:prstGeom prst="rect">
            <a:avLst/>
          </a:prstGeom>
          <a:noFill/>
          <a:ln>
            <a:noFill/>
          </a:ln>
        </p:spPr>
        <p:txBody>
          <a:bodyPr spcFirstLastPara="1" wrap="square" lIns="0" tIns="0" rIns="0" bIns="0" anchor="t" anchorCtr="0">
            <a:spAutoFit/>
          </a:bodyPr>
          <a:lstStyle/>
          <a:p>
            <a:pPr lvl="0">
              <a:lnSpc>
                <a:spcPct val="140034"/>
              </a:lnSpc>
              <a:buSzPts val="3300"/>
              <a:defRPr/>
            </a:pPr>
            <a:r>
              <a:rPr lang="el-GR" sz="4000" b="1" dirty="0">
                <a:latin typeface="Aptos Display"/>
              </a:rPr>
              <a:t>ΑΞΙΟΠΟΙΗΣΗ ΤΩΝ ΠΟΡΩΝ ΤΟΥ ΤΕΛΟΥΣ ΤΑΦΗΣ ΑΠΟ ΤΟΥΣ ΔΗΜΟΥΣ</a:t>
            </a:r>
            <a:endParaRPr dirty="0"/>
          </a:p>
        </p:txBody>
      </p:sp>
      <p:graphicFrame>
        <p:nvGraphicFramePr>
          <p:cNvPr id="4" name="Διάγραμμα 3"/>
          <p:cNvGraphicFramePr>
            <a:graphicFrameLocks/>
          </p:cNvGraphicFramePr>
          <p:nvPr>
            <p:extLst>
              <p:ext uri="{D42A27DB-BD31-4B8C-83A1-F6EECF244321}">
                <p14:modId xmlns:p14="http://schemas.microsoft.com/office/powerpoint/2010/main" val="3720389699"/>
              </p:ext>
            </p:extLst>
          </p:nvPr>
        </p:nvGraphicFramePr>
        <p:xfrm>
          <a:off x="2939512" y="2489845"/>
          <a:ext cx="10234047" cy="6375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Εικόνα 4"/>
          <p:cNvPicPr>
            <a:picLocks noChangeAspect="1"/>
          </p:cNvPicPr>
          <p:nvPr/>
        </p:nvPicPr>
        <p:blipFill>
          <a:blip r:embed="rId8"/>
          <a:stretch/>
        </p:blipFill>
        <p:spPr bwMode="auto">
          <a:xfrm>
            <a:off x="515662" y="9933026"/>
            <a:ext cx="801694" cy="216427"/>
          </a:xfrm>
          <a:prstGeom prst="rect">
            <a:avLst/>
          </a:prstGeom>
        </p:spPr>
      </p:pic>
      <p:sp>
        <p:nvSpPr>
          <p:cNvPr id="6" name="Arrow: Right 5">
            <a:extLst>
              <a:ext uri="{FF2B5EF4-FFF2-40B4-BE49-F238E27FC236}">
                <a16:creationId xmlns:a16="http://schemas.microsoft.com/office/drawing/2014/main" id="{DF141413-C792-DBD2-C707-BF79FF601759}"/>
              </a:ext>
            </a:extLst>
          </p:cNvPr>
          <p:cNvSpPr/>
          <p:nvPr/>
        </p:nvSpPr>
        <p:spPr bwMode="auto">
          <a:xfrm>
            <a:off x="1144988" y="3252083"/>
            <a:ext cx="1622066" cy="652007"/>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F263F596-0791-4DB3-E81D-A5FAB060243F}"/>
              </a:ext>
            </a:extLst>
          </p:cNvPr>
          <p:cNvSpPr/>
          <p:nvPr/>
        </p:nvSpPr>
        <p:spPr bwMode="auto">
          <a:xfrm>
            <a:off x="1144988" y="5269793"/>
            <a:ext cx="1622066" cy="652007"/>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AE8FE68-3085-7735-C60C-952A17FCA156}"/>
              </a:ext>
            </a:extLst>
          </p:cNvPr>
          <p:cNvSpPr/>
          <p:nvPr/>
        </p:nvSpPr>
        <p:spPr bwMode="auto">
          <a:xfrm rot="10800000">
            <a:off x="13454932" y="5269792"/>
            <a:ext cx="1622066" cy="652007"/>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807389713" name="Picture 3"/>
          <p:cNvPicPr>
            <a:picLocks noChangeAspect="1"/>
          </p:cNvPicPr>
          <p:nvPr/>
        </p:nvPicPr>
        <p:blipFill>
          <a:blip r:embed="rId3"/>
          <a:stretch/>
        </p:blipFill>
        <p:spPr bwMode="auto">
          <a:xfrm>
            <a:off x="-1166247" y="-710092"/>
            <a:ext cx="20683152" cy="12110794"/>
          </a:xfrm>
          <a:prstGeom prst="rect">
            <a:avLst/>
          </a:prstGeom>
        </p:spPr>
      </p:pic>
      <p:sp>
        <p:nvSpPr>
          <p:cNvPr id="566094824" name="Google Shape;356;p20"/>
          <p:cNvSpPr txBox="1"/>
          <p:nvPr/>
        </p:nvSpPr>
        <p:spPr bwMode="auto">
          <a:xfrm>
            <a:off x="1927928" y="316884"/>
            <a:ext cx="9055919" cy="1184592"/>
          </a:xfrm>
          <a:prstGeom prst="rect">
            <a:avLst/>
          </a:prstGeom>
          <a:noFill/>
          <a:ln>
            <a:noFill/>
          </a:ln>
        </p:spPr>
        <p:txBody>
          <a:bodyPr spcFirstLastPara="1" wrap="square" lIns="0" tIns="0" rIns="0" bIns="0" anchor="t" anchorCtr="0">
            <a:spAutoFit/>
          </a:bodyPr>
          <a:lstStyle/>
          <a:p>
            <a:pPr marL="0" marR="0" lvl="0" indent="0" algn="l">
              <a:lnSpc>
                <a:spcPct val="140010"/>
              </a:lnSpc>
              <a:spcBef>
                <a:spcPts val="0"/>
              </a:spcBef>
              <a:spcAft>
                <a:spcPts val="0"/>
              </a:spcAft>
              <a:buClr>
                <a:srgbClr val="000000"/>
              </a:buClr>
              <a:buSzPts val="5551"/>
              <a:buFont typeface="Arial"/>
              <a:buNone/>
              <a:defRPr/>
            </a:pPr>
            <a:r>
              <a:rPr lang="en-US" sz="5550" b="0" i="0" u="none" strike="noStrike" cap="none" dirty="0">
                <a:solidFill>
                  <a:srgbClr val="000000"/>
                </a:solidFill>
                <a:latin typeface="Aptos"/>
                <a:ea typeface="Roboto"/>
                <a:cs typeface="Roboto"/>
              </a:rPr>
              <a:t>ΣΤΟΧΟΙ ΓΙΑ ΤΟ 2030</a:t>
            </a:r>
            <a:endParaRPr sz="1400" b="0" i="0" u="none" strike="noStrike" cap="none" dirty="0">
              <a:solidFill>
                <a:srgbClr val="000000"/>
              </a:solidFill>
              <a:latin typeface="Aptos"/>
            </a:endParaRPr>
          </a:p>
        </p:txBody>
      </p:sp>
      <p:pic>
        <p:nvPicPr>
          <p:cNvPr id="1690256359" name="Εικόνα 1"/>
          <p:cNvPicPr>
            <a:picLocks noChangeAspect="1"/>
          </p:cNvPicPr>
          <p:nvPr/>
        </p:nvPicPr>
        <p:blipFill>
          <a:blip r:embed="rId4"/>
          <a:stretch/>
        </p:blipFill>
        <p:spPr bwMode="auto">
          <a:xfrm>
            <a:off x="515661" y="9933025"/>
            <a:ext cx="801693" cy="216426"/>
          </a:xfrm>
          <a:prstGeom prst="rect">
            <a:avLst/>
          </a:prstGeom>
        </p:spPr>
      </p:pic>
      <p:sp>
        <p:nvSpPr>
          <p:cNvPr id="186064661" name="TextBox 186064660"/>
          <p:cNvSpPr txBox="1"/>
          <p:nvPr/>
        </p:nvSpPr>
        <p:spPr bwMode="auto">
          <a:xfrm>
            <a:off x="14384700" y="1504949"/>
            <a:ext cx="2057399" cy="30515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a:p>
        </p:txBody>
      </p:sp>
      <p:sp>
        <p:nvSpPr>
          <p:cNvPr id="1153022338" name="TextBox 1153022337"/>
          <p:cNvSpPr txBox="1"/>
          <p:nvPr/>
        </p:nvSpPr>
        <p:spPr bwMode="auto">
          <a:xfrm>
            <a:off x="14975249" y="1504949"/>
            <a:ext cx="3143970" cy="48803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en-US" sz="2600">
                <a:latin typeface="Aptos"/>
                <a:ea typeface="Aptos"/>
                <a:cs typeface="Aptos"/>
              </a:rPr>
              <a:t>651.470</a:t>
            </a:r>
            <a:endParaRPr/>
          </a:p>
        </p:txBody>
      </p:sp>
      <p:sp>
        <p:nvSpPr>
          <p:cNvPr id="1851269076" name="TextBox 1851269075"/>
          <p:cNvSpPr txBox="1"/>
          <p:nvPr/>
        </p:nvSpPr>
        <p:spPr bwMode="auto">
          <a:xfrm>
            <a:off x="9888898" y="3276598"/>
            <a:ext cx="3151890" cy="48803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en-US" sz="2600">
                <a:latin typeface="Aptos"/>
                <a:ea typeface="Aptos"/>
                <a:cs typeface="Aptos"/>
              </a:rPr>
              <a:t>77.546</a:t>
            </a:r>
            <a:endParaRPr/>
          </a:p>
        </p:txBody>
      </p:sp>
      <p:sp>
        <p:nvSpPr>
          <p:cNvPr id="775143136" name="TextBox 775143135"/>
          <p:cNvSpPr txBox="1"/>
          <p:nvPr/>
        </p:nvSpPr>
        <p:spPr bwMode="auto">
          <a:xfrm>
            <a:off x="13222648" y="4895848"/>
            <a:ext cx="3147930" cy="48803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en-US" sz="2600">
                <a:latin typeface="Aptos"/>
                <a:ea typeface="Aptos"/>
                <a:cs typeface="Aptos"/>
              </a:rPr>
              <a:t>478.010</a:t>
            </a:r>
            <a:endParaRPr/>
          </a:p>
        </p:txBody>
      </p:sp>
      <p:sp>
        <p:nvSpPr>
          <p:cNvPr id="89808747" name="TextBox 89808746"/>
          <p:cNvSpPr txBox="1"/>
          <p:nvPr/>
        </p:nvSpPr>
        <p:spPr bwMode="auto">
          <a:xfrm>
            <a:off x="10269898" y="6515098"/>
            <a:ext cx="3153690" cy="48803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en-US" sz="2600">
                <a:latin typeface="Aptos"/>
                <a:ea typeface="Aptos"/>
                <a:cs typeface="Aptos"/>
              </a:rPr>
              <a:t>107.953</a:t>
            </a:r>
            <a:endParaRPr/>
          </a:p>
        </p:txBody>
      </p:sp>
      <p:sp>
        <p:nvSpPr>
          <p:cNvPr id="1872772962" name="TextBox 1872772961"/>
          <p:cNvSpPr txBox="1"/>
          <p:nvPr/>
        </p:nvSpPr>
        <p:spPr bwMode="auto">
          <a:xfrm>
            <a:off x="10460398" y="8229598"/>
            <a:ext cx="3149370" cy="48803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en-US" sz="2600">
                <a:latin typeface="Aptos"/>
                <a:ea typeface="Aptos"/>
                <a:cs typeface="Aptos"/>
              </a:rPr>
              <a:t>125.802</a:t>
            </a:r>
            <a:endParaRPr/>
          </a:p>
        </p:txBody>
      </p:sp>
      <p:sp>
        <p:nvSpPr>
          <p:cNvPr id="742420373" name="TextBox 742420372"/>
          <p:cNvSpPr txBox="1"/>
          <p:nvPr/>
        </p:nvSpPr>
        <p:spPr bwMode="auto">
          <a:xfrm>
            <a:off x="11269527" y="9353549"/>
            <a:ext cx="1488779" cy="42707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en-US" sz="2200">
                <a:latin typeface="Aptos"/>
                <a:ea typeface="Aptos"/>
                <a:cs typeface="Aptos"/>
              </a:rPr>
              <a:t>.</a:t>
            </a:r>
            <a:endParaRPr/>
          </a:p>
        </p:txBody>
      </p:sp>
      <p:sp>
        <p:nvSpPr>
          <p:cNvPr id="569658442" name="TextBox 569658441"/>
          <p:cNvSpPr txBox="1"/>
          <p:nvPr/>
        </p:nvSpPr>
        <p:spPr bwMode="auto">
          <a:xfrm>
            <a:off x="10097250" y="9368789"/>
            <a:ext cx="345296" cy="396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en-US" sz="2000">
                <a:latin typeface="Aptos"/>
                <a:ea typeface="Aptos"/>
                <a:cs typeface="Aptos"/>
              </a:rPr>
              <a:t>.</a:t>
            </a:r>
            <a:endParaRPr sz="1200"/>
          </a:p>
        </p:txBody>
      </p:sp>
      <p:sp>
        <p:nvSpPr>
          <p:cNvPr id="1143415288" name="TextBox 1143415287"/>
          <p:cNvSpPr txBox="1"/>
          <p:nvPr/>
        </p:nvSpPr>
        <p:spPr bwMode="auto">
          <a:xfrm>
            <a:off x="12420992" y="9377679"/>
            <a:ext cx="345655" cy="396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en-US" sz="2000">
                <a:latin typeface="Aptos"/>
                <a:ea typeface="Aptos"/>
                <a:cs typeface="Aptos"/>
              </a:rPr>
              <a:t>.</a:t>
            </a:r>
            <a:endParaRPr sz="1200"/>
          </a:p>
        </p:txBody>
      </p:sp>
      <p:sp>
        <p:nvSpPr>
          <p:cNvPr id="376179655" name="TextBox 376179654"/>
          <p:cNvSpPr txBox="1"/>
          <p:nvPr/>
        </p:nvSpPr>
        <p:spPr bwMode="auto">
          <a:xfrm>
            <a:off x="13609768" y="9353549"/>
            <a:ext cx="346734" cy="396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en-US" sz="2000">
                <a:latin typeface="Aptos"/>
                <a:ea typeface="Aptos"/>
                <a:cs typeface="Aptos"/>
              </a:rPr>
              <a:t>.</a:t>
            </a:r>
            <a:endParaRPr sz="1200"/>
          </a:p>
        </p:txBody>
      </p:sp>
      <p:sp>
        <p:nvSpPr>
          <p:cNvPr id="2102801287" name="TextBox 2102801286"/>
          <p:cNvSpPr txBox="1"/>
          <p:nvPr/>
        </p:nvSpPr>
        <p:spPr bwMode="auto">
          <a:xfrm>
            <a:off x="14767585" y="9347199"/>
            <a:ext cx="347094" cy="396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en-US" sz="2000">
                <a:latin typeface="Aptos"/>
                <a:ea typeface="Aptos"/>
                <a:cs typeface="Aptos"/>
              </a:rPr>
              <a:t>.</a:t>
            </a:r>
            <a:endParaRPr sz="1200"/>
          </a:p>
        </p:txBody>
      </p:sp>
      <p:sp>
        <p:nvSpPr>
          <p:cNvPr id="1806048398" name="TextBox 1806048397"/>
          <p:cNvSpPr txBox="1"/>
          <p:nvPr/>
        </p:nvSpPr>
        <p:spPr bwMode="auto">
          <a:xfrm>
            <a:off x="15925401" y="9340849"/>
            <a:ext cx="347454" cy="396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en-US" sz="2000">
                <a:latin typeface="Aptos"/>
                <a:ea typeface="Aptos"/>
                <a:cs typeface="Aptos"/>
              </a:rPr>
              <a:t>.</a:t>
            </a:r>
            <a:endParaRPr sz="1200"/>
          </a:p>
        </p:txBody>
      </p:sp>
      <p:sp>
        <p:nvSpPr>
          <p:cNvPr id="139043456" name="TextBox 139043455"/>
          <p:cNvSpPr txBox="1"/>
          <p:nvPr/>
        </p:nvSpPr>
        <p:spPr bwMode="auto">
          <a:xfrm>
            <a:off x="17125550" y="9368789"/>
            <a:ext cx="347814" cy="396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en-US" sz="2000">
                <a:latin typeface="Aptos"/>
                <a:ea typeface="Aptos"/>
                <a:cs typeface="Aptos"/>
              </a:rPr>
              <a:t>.</a:t>
            </a:r>
            <a:endParaRPr sz="1200"/>
          </a:p>
        </p:txBody>
      </p:sp>
    </p:spTree>
    <p:extLst>
      <p:ext uri="{BB962C8B-B14F-4D97-AF65-F5344CB8AC3E}">
        <p14:creationId xmlns:p14="http://schemas.microsoft.com/office/powerpoint/2010/main" val="15266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88533" y="351528"/>
            <a:ext cx="5662271" cy="6365796"/>
          </a:xfrm>
        </p:spPr>
        <p:txBody>
          <a:bodyPr anchor="b">
            <a:normAutofit/>
          </a:bodyPr>
          <a:lstStyle/>
          <a:p>
            <a:pPr>
              <a:defRPr/>
            </a:pPr>
            <a:r>
              <a:rPr lang="el-GR" dirty="0">
                <a:latin typeface="Aptos Display"/>
              </a:rPr>
              <a:t>ΣΚΟΠΟΣ ΤΟΥ ΣΧΕΔΙΟΥ ΠΕΔΑ</a:t>
            </a:r>
            <a:endParaRPr dirty="0"/>
          </a:p>
        </p:txBody>
      </p:sp>
      <p:pic>
        <p:nvPicPr>
          <p:cNvPr id="3" name="Εικόνα 2"/>
          <p:cNvPicPr>
            <a:picLocks noChangeAspect="1"/>
          </p:cNvPicPr>
          <p:nvPr/>
        </p:nvPicPr>
        <p:blipFill>
          <a:blip r:embed="rId3">
            <a:clrChange>
              <a:clrFrom>
                <a:srgbClr val="F6F6EC"/>
              </a:clrFrom>
              <a:clrTo>
                <a:srgbClr val="F6F6EC">
                  <a:alpha val="0"/>
                </a:srgbClr>
              </a:clrTo>
            </a:clrChange>
            <a:extLst>
              <a:ext uri="{BEBA8EAE-BF5A-486C-A8C5-ECC9F3942E4B}">
                <a14:imgProps xmlns:a14="http://schemas.microsoft.com/office/drawing/2010/main">
                  <a14:imgLayer r:embed="rId4">
                    <a14:imgEffect>
                      <a14:saturation sat="200000"/>
                    </a14:imgEffect>
                  </a14:imgLayer>
                </a14:imgProps>
              </a:ext>
            </a:extLst>
          </a:blip>
          <a:stretch/>
        </p:blipFill>
        <p:spPr bwMode="auto">
          <a:xfrm>
            <a:off x="8081888" y="351528"/>
            <a:ext cx="8544952" cy="8544952"/>
          </a:xfrm>
          <a:prstGeom prst="rect">
            <a:avLst/>
          </a:prstGeom>
        </p:spPr>
      </p:pic>
      <p:pic>
        <p:nvPicPr>
          <p:cNvPr id="6" name="Εικόνα 5"/>
          <p:cNvPicPr>
            <a:picLocks noChangeAspect="1"/>
          </p:cNvPicPr>
          <p:nvPr/>
        </p:nvPicPr>
        <p:blipFill>
          <a:blip r:embed="rId5"/>
          <a:stretch/>
        </p:blipFill>
        <p:spPr bwMode="auto">
          <a:xfrm>
            <a:off x="515662" y="9933026"/>
            <a:ext cx="801694" cy="2164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05" name="Google Shape;405;g38045b68aef_0_63"/>
          <p:cNvSpPr txBox="1"/>
          <p:nvPr/>
        </p:nvSpPr>
        <p:spPr bwMode="auto">
          <a:xfrm>
            <a:off x="621151" y="280146"/>
            <a:ext cx="17047134" cy="1723516"/>
          </a:xfrm>
          <a:prstGeom prst="rect">
            <a:avLst/>
          </a:prstGeom>
          <a:noFill/>
          <a:ln>
            <a:noFill/>
          </a:ln>
        </p:spPr>
        <p:txBody>
          <a:bodyPr spcFirstLastPara="1" wrap="square" lIns="91424" tIns="91424" rIns="91424" bIns="91424" anchor="t" anchorCtr="0">
            <a:spAutoFit/>
          </a:bodyPr>
          <a:lstStyle/>
          <a:p>
            <a:pPr marL="0" marR="0" lvl="0" indent="0" algn="l">
              <a:buClr>
                <a:srgbClr val="000000"/>
              </a:buClr>
              <a:buSzPts val="5000"/>
              <a:buFont typeface="Arial"/>
              <a:buNone/>
              <a:defRPr/>
            </a:pPr>
            <a:r>
              <a:rPr lang="en-US" sz="5000" b="1" i="0" u="none" strike="noStrike" cap="none" dirty="0">
                <a:solidFill>
                  <a:schemeClr val="dk1"/>
                </a:solidFill>
                <a:latin typeface="Aptos"/>
                <a:ea typeface="Poppins"/>
                <a:cs typeface="Poppins"/>
              </a:rPr>
              <a:t>ΑΞΙΟΠΟΙΗΣΗ </a:t>
            </a:r>
            <a:r>
              <a:rPr lang="el-GR" sz="5000" b="1" i="0" u="none" strike="noStrike" cap="none" dirty="0">
                <a:solidFill>
                  <a:schemeClr val="dk1"/>
                </a:solidFill>
                <a:latin typeface="Aptos"/>
                <a:ea typeface="Poppins"/>
                <a:cs typeface="Poppins"/>
              </a:rPr>
              <a:t>ΤΩΝ ΠΟΡΩΝ Τ</a:t>
            </a:r>
            <a:r>
              <a:rPr lang="en-US" sz="5000" b="1" i="0" u="none" strike="noStrike" cap="none" dirty="0">
                <a:solidFill>
                  <a:schemeClr val="dk1"/>
                </a:solidFill>
                <a:latin typeface="Aptos"/>
                <a:ea typeface="Poppins"/>
                <a:cs typeface="Poppins"/>
              </a:rPr>
              <a:t>ΟΥ ΤΕΛΟΥΣ ΤΑΦΗΣ ΑΠΟ ΤΟΥΣ ΔΗΜΟΥΣ</a:t>
            </a:r>
            <a:endParaRPr sz="5000" b="1" i="0" u="none" strike="noStrike" cap="none" dirty="0">
              <a:solidFill>
                <a:schemeClr val="dk1"/>
              </a:solidFill>
              <a:latin typeface="Aptos"/>
              <a:ea typeface="Poppins"/>
              <a:cs typeface="Poppins"/>
            </a:endParaRPr>
          </a:p>
        </p:txBody>
      </p:sp>
      <p:sp>
        <p:nvSpPr>
          <p:cNvPr id="406" name="Google Shape;406;g38045b68aef_0_63"/>
          <p:cNvSpPr txBox="1"/>
          <p:nvPr/>
        </p:nvSpPr>
        <p:spPr bwMode="auto">
          <a:xfrm>
            <a:off x="621151" y="2585877"/>
            <a:ext cx="15735600" cy="5786199"/>
          </a:xfrm>
          <a:prstGeom prst="rect">
            <a:avLst/>
          </a:prstGeom>
          <a:noFill/>
          <a:ln>
            <a:noFill/>
          </a:ln>
        </p:spPr>
        <p:txBody>
          <a:bodyPr spcFirstLastPara="1" wrap="square" lIns="0" tIns="0" rIns="0" bIns="0" anchor="t" anchorCtr="0">
            <a:spAutoFit/>
          </a:bodyPr>
          <a:lstStyle/>
          <a:p>
            <a:pPr marL="1341438" marR="0" lvl="0" indent="-533400" algn="just">
              <a:lnSpc>
                <a:spcPct val="120000"/>
              </a:lnSpc>
              <a:spcBef>
                <a:spcPts val="0"/>
              </a:spcBef>
              <a:spcAft>
                <a:spcPts val="1200"/>
              </a:spcAft>
              <a:buClr>
                <a:srgbClr val="002060"/>
              </a:buClr>
              <a:buSzPts val="3300"/>
              <a:buFont typeface="Wingdings"/>
              <a:buChar char=""/>
              <a:defRPr/>
            </a:pPr>
            <a:r>
              <a:rPr lang="el-GR" sz="2800" b="1" i="0" u="none" strike="noStrike" cap="none" dirty="0">
                <a:solidFill>
                  <a:schemeClr val="tx1"/>
                </a:solidFill>
                <a:latin typeface="Aptos Display" panose="020B0004020202020204" pitchFamily="34" charset="0"/>
                <a:ea typeface="Poppins"/>
                <a:cs typeface="Poppins"/>
              </a:rPr>
              <a:t>Στόχος:</a:t>
            </a:r>
            <a:r>
              <a:rPr lang="el-GR" sz="2800" b="0" i="0" u="none" strike="noStrike" cap="none" dirty="0">
                <a:solidFill>
                  <a:schemeClr val="tx1"/>
                </a:solidFill>
                <a:latin typeface="Aptos Display" panose="020B0004020202020204" pitchFamily="34" charset="0"/>
                <a:ea typeface="Poppins"/>
                <a:cs typeface="Poppins"/>
              </a:rPr>
              <a:t> 60% ανακύκλωσης έως το 2030 -&gt; </a:t>
            </a:r>
            <a:r>
              <a:rPr lang="el-GR" sz="2800" b="1" i="0" u="none" strike="noStrike" cap="none" dirty="0">
                <a:solidFill>
                  <a:schemeClr val="tx1"/>
                </a:solidFill>
                <a:latin typeface="Aptos Display" panose="020B0004020202020204" pitchFamily="34" charset="0"/>
                <a:ea typeface="Poppins"/>
                <a:cs typeface="Poppins"/>
              </a:rPr>
              <a:t>χωριστή </a:t>
            </a:r>
            <a:r>
              <a:rPr lang="el-GR" sz="2800" b="1" dirty="0">
                <a:latin typeface="Aptos Display" panose="020B0004020202020204" pitchFamily="34" charset="0"/>
              </a:rPr>
              <a:t>συλλογή 1.145.000 </a:t>
            </a:r>
            <a:r>
              <a:rPr lang="el-GR" sz="2800" b="1" i="0" u="none" strike="noStrike" cap="none" dirty="0">
                <a:solidFill>
                  <a:schemeClr val="tx1"/>
                </a:solidFill>
                <a:latin typeface="Aptos Display" panose="020B0004020202020204" pitchFamily="34" charset="0"/>
                <a:ea typeface="Poppins"/>
                <a:cs typeface="Poppins"/>
              </a:rPr>
              <a:t>τόνων ανακυκλώσιμων </a:t>
            </a:r>
            <a:r>
              <a:rPr lang="el-GR" sz="2800" b="0" i="0" u="none" strike="noStrike" cap="none" dirty="0">
                <a:solidFill>
                  <a:schemeClr val="tx1"/>
                </a:solidFill>
                <a:latin typeface="Aptos Display" panose="020B0004020202020204" pitchFamily="34" charset="0"/>
                <a:ea typeface="Poppins"/>
                <a:cs typeface="Poppins"/>
              </a:rPr>
              <a:t>ρευμάτων.</a:t>
            </a:r>
          </a:p>
          <a:p>
            <a:pPr marL="1341438" lvl="0" indent="-533400" algn="just">
              <a:lnSpc>
                <a:spcPct val="120000"/>
              </a:lnSpc>
              <a:spcAft>
                <a:spcPts val="1200"/>
              </a:spcAft>
              <a:buClr>
                <a:srgbClr val="002060"/>
              </a:buClr>
              <a:buSzPts val="3300"/>
              <a:buFont typeface="Wingdings"/>
              <a:buChar char=""/>
              <a:defRPr/>
            </a:pPr>
            <a:r>
              <a:rPr lang="el-GR" sz="2800" dirty="0">
                <a:latin typeface="Aptos Display" panose="020B0004020202020204" pitchFamily="34" charset="0"/>
              </a:rPr>
              <a:t>Το </a:t>
            </a:r>
            <a:r>
              <a:rPr lang="el-GR" sz="2800" b="1" dirty="0">
                <a:latin typeface="Aptos Display" panose="020B0004020202020204" pitchFamily="34" charset="0"/>
              </a:rPr>
              <a:t>σύνολο (το 85%) των πόρων του τέλους ταφής </a:t>
            </a:r>
            <a:r>
              <a:rPr lang="el-GR" sz="2800" dirty="0">
                <a:latin typeface="Aptos Display" panose="020B0004020202020204" pitchFamily="34" charset="0"/>
              </a:rPr>
              <a:t>που αναλογεί και  θα πρέπει να αποδοθεί στους Δήμους της Περιφέρειας Αττικής για το διάστημα 2022-2030 εκτιμάται σε </a:t>
            </a:r>
            <a:r>
              <a:rPr lang="el-GR" sz="2800" b="1" dirty="0">
                <a:latin typeface="Aptos Display" panose="020B0004020202020204" pitchFamily="34" charset="0"/>
              </a:rPr>
              <a:t>334.23 εκ. ευρώ</a:t>
            </a:r>
            <a:endParaRPr sz="2800" b="1" dirty="0">
              <a:latin typeface="Aptos Display" panose="020B0004020202020204" pitchFamily="34" charset="0"/>
            </a:endParaRPr>
          </a:p>
          <a:p>
            <a:pPr marL="1341438" indent="-533400" algn="just">
              <a:lnSpc>
                <a:spcPct val="120000"/>
              </a:lnSpc>
              <a:spcAft>
                <a:spcPts val="1200"/>
              </a:spcAft>
              <a:buClr>
                <a:srgbClr val="002060"/>
              </a:buClr>
              <a:buSzPts val="3300"/>
              <a:buFont typeface="Wingdings"/>
              <a:buChar char=""/>
              <a:defRPr/>
            </a:pPr>
            <a:r>
              <a:rPr lang="el-GR" sz="2800" dirty="0">
                <a:solidFill>
                  <a:schemeClr val="tx1"/>
                </a:solidFill>
                <a:latin typeface="Aptos Display" panose="020B0004020202020204" pitchFamily="34" charset="0"/>
                <a:ea typeface="Poppins"/>
                <a:cs typeface="Poppins"/>
              </a:rPr>
              <a:t>Αν το </a:t>
            </a:r>
            <a:r>
              <a:rPr lang="el-GR" sz="2800" b="1" dirty="0">
                <a:solidFill>
                  <a:schemeClr val="tx1"/>
                </a:solidFill>
                <a:latin typeface="Aptos Display" panose="020B0004020202020204" pitchFamily="34" charset="0"/>
                <a:ea typeface="Poppins"/>
                <a:cs typeface="Poppins"/>
              </a:rPr>
              <a:t>90% των 334,23 εκατ. € </a:t>
            </a:r>
            <a:r>
              <a:rPr lang="el-GR" sz="2800" dirty="0">
                <a:solidFill>
                  <a:schemeClr val="tx1"/>
                </a:solidFill>
                <a:latin typeface="Aptos Display" panose="020B0004020202020204" pitchFamily="34" charset="0"/>
                <a:ea typeface="Poppins"/>
                <a:cs typeface="Poppins"/>
              </a:rPr>
              <a:t>διατεθεί για δράσεις ανακύκλωσης, η επένδυση των 300,8 εκατ. € μπορεί να αποδώσει </a:t>
            </a:r>
            <a:r>
              <a:rPr lang="el-GR" sz="2800" dirty="0">
                <a:latin typeface="Aptos Display" panose="020B0004020202020204" pitchFamily="34" charset="0"/>
              </a:rPr>
              <a:t>περίπου </a:t>
            </a:r>
            <a:r>
              <a:rPr lang="el-GR" sz="2800" b="1" dirty="0">
                <a:latin typeface="Aptos Display" panose="020B0004020202020204" pitchFamily="34" charset="0"/>
              </a:rPr>
              <a:t>460.000 τόνους επιπρόσθετων ανακυκλώσιμων υλικών ετησίως </a:t>
            </a:r>
            <a:r>
              <a:rPr lang="el-GR" sz="2800" dirty="0">
                <a:latin typeface="Aptos Display" panose="020B0004020202020204" pitchFamily="34" charset="0"/>
              </a:rPr>
              <a:t>— ποσότητα σχεδόν ισοδύναμη με τον στόχο των 478.000 τόνων έως το 2030.</a:t>
            </a:r>
          </a:p>
          <a:p>
            <a:pPr marL="1341438" indent="-533400" algn="just">
              <a:lnSpc>
                <a:spcPct val="120000"/>
              </a:lnSpc>
              <a:spcAft>
                <a:spcPts val="1200"/>
              </a:spcAft>
              <a:buClr>
                <a:srgbClr val="002060"/>
              </a:buClr>
              <a:buSzPts val="3300"/>
              <a:buFont typeface="Wingdings"/>
              <a:buChar char=""/>
              <a:defRPr/>
            </a:pPr>
            <a:r>
              <a:rPr lang="el-GR" sz="2800" dirty="0">
                <a:latin typeface="Aptos Display" panose="020B0004020202020204" pitchFamily="34" charset="0"/>
              </a:rPr>
              <a:t>Επομένως, με την αξιοποίηση του τέλους ταφής, </a:t>
            </a:r>
            <a:r>
              <a:rPr lang="el-GR" sz="2800" b="1" dirty="0">
                <a:latin typeface="Aptos Display" panose="020B0004020202020204" pitchFamily="34" charset="0"/>
              </a:rPr>
              <a:t>οι Δήμοι θα καλύψουν το 55-60% της </a:t>
            </a:r>
            <a:r>
              <a:rPr lang="el-GR" sz="2800" b="1" dirty="0">
                <a:solidFill>
                  <a:schemeClr val="tx1"/>
                </a:solidFill>
                <a:latin typeface="Aptos Display" panose="020B0004020202020204" pitchFamily="34" charset="0"/>
                <a:ea typeface="Poppins"/>
                <a:cs typeface="Poppins"/>
              </a:rPr>
              <a:t>επιπρόσθετης συνολικής ανακύκλωσης (εκτός </a:t>
            </a:r>
            <a:r>
              <a:rPr lang="el-GR" sz="2800" b="1" dirty="0" err="1">
                <a:solidFill>
                  <a:schemeClr val="tx1"/>
                </a:solidFill>
                <a:latin typeface="Aptos Display" panose="020B0004020202020204" pitchFamily="34" charset="0"/>
                <a:ea typeface="Poppins"/>
                <a:cs typeface="Poppins"/>
              </a:rPr>
              <a:t>βιοαποβλήτων</a:t>
            </a:r>
            <a:r>
              <a:rPr lang="el-GR" sz="2800" b="1" dirty="0">
                <a:solidFill>
                  <a:schemeClr val="tx1"/>
                </a:solidFill>
                <a:latin typeface="Aptos Display" panose="020B0004020202020204" pitchFamily="34" charset="0"/>
                <a:ea typeface="Poppins"/>
                <a:cs typeface="Poppins"/>
              </a:rPr>
              <a:t>)</a:t>
            </a:r>
            <a:r>
              <a:rPr lang="el-GR" sz="2800" dirty="0">
                <a:solidFill>
                  <a:schemeClr val="tx1"/>
                </a:solidFill>
                <a:latin typeface="Aptos Display" panose="020B0004020202020204" pitchFamily="34" charset="0"/>
                <a:ea typeface="Poppins"/>
                <a:cs typeface="Poppins"/>
              </a:rPr>
              <a:t> που απαιτείται για να επιτευχθούν οι στόχοι της Περιφέρειας Αττικής. </a:t>
            </a:r>
            <a:endParaRPr lang="el-GR" sz="2800" b="0" i="0" u="none" strike="noStrike" cap="none" dirty="0">
              <a:solidFill>
                <a:srgbClr val="5E17EB"/>
              </a:solidFill>
              <a:latin typeface="Aptos Display" panose="020B0004020202020204" pitchFamily="34" charset="0"/>
              <a:ea typeface="Poppins"/>
              <a:cs typeface="Poppins"/>
            </a:endParaRPr>
          </a:p>
        </p:txBody>
      </p:sp>
      <p:pic>
        <p:nvPicPr>
          <p:cNvPr id="2" name="Εικόνα 1"/>
          <p:cNvPicPr>
            <a:picLocks noChangeAspect="1"/>
          </p:cNvPicPr>
          <p:nvPr/>
        </p:nvPicPr>
        <p:blipFill>
          <a:blip r:embed="rId3"/>
          <a:stretch/>
        </p:blipFill>
        <p:spPr bwMode="auto">
          <a:xfrm>
            <a:off x="515662" y="9933026"/>
            <a:ext cx="801694" cy="2164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74D4C3F-EC7E-3A7D-98DD-3A34E48479A4}"/>
            </a:ext>
          </a:extLst>
        </p:cNvPr>
        <p:cNvGrpSpPr/>
        <p:nvPr/>
      </p:nvGrpSpPr>
      <p:grpSpPr bwMode="auto">
        <a:xfrm>
          <a:off x="0" y="0"/>
          <a:ext cx="0" cy="0"/>
          <a:chOff x="0" y="0"/>
          <a:chExt cx="0" cy="0"/>
        </a:xfrm>
      </p:grpSpPr>
      <p:sp>
        <p:nvSpPr>
          <p:cNvPr id="2" name="Title 1">
            <a:extLst>
              <a:ext uri="{FF2B5EF4-FFF2-40B4-BE49-F238E27FC236}">
                <a16:creationId xmlns:a16="http://schemas.microsoft.com/office/drawing/2014/main" id="{9E3DFC7F-C9B9-2481-12C7-1B01BF1F9DA5}"/>
              </a:ext>
            </a:extLst>
          </p:cNvPr>
          <p:cNvSpPr>
            <a:spLocks noGrp="1"/>
          </p:cNvSpPr>
          <p:nvPr>
            <p:ph type="title"/>
          </p:nvPr>
        </p:nvSpPr>
        <p:spPr bwMode="auto">
          <a:xfrm>
            <a:off x="11827814" y="351528"/>
            <a:ext cx="5662271" cy="5328304"/>
          </a:xfrm>
        </p:spPr>
        <p:txBody>
          <a:bodyPr vert="horz" lIns="91440" tIns="45720" rIns="91440" bIns="45720" rtlCol="0" anchor="b">
            <a:normAutofit/>
          </a:bodyPr>
          <a:lstStyle/>
          <a:p>
            <a:pPr>
              <a:spcBef>
                <a:spcPts val="0"/>
              </a:spcBef>
              <a:defRPr/>
            </a:pPr>
            <a:r>
              <a:rPr lang="en-US" sz="6100" dirty="0">
                <a:latin typeface="Aptos Display"/>
              </a:rPr>
              <a:t>ΜΕΛΛΟΝΤΙΚΕΣ ΠΡΟΚΛΗΣΕΙΣ</a:t>
            </a:r>
            <a:endParaRPr dirty="0"/>
          </a:p>
        </p:txBody>
      </p:sp>
      <p:pic>
        <p:nvPicPr>
          <p:cNvPr id="3" name="Εικόνα 2">
            <a:extLst>
              <a:ext uri="{FF2B5EF4-FFF2-40B4-BE49-F238E27FC236}">
                <a16:creationId xmlns:a16="http://schemas.microsoft.com/office/drawing/2014/main" id="{C5C1778C-1708-AB83-BEF5-C41FAA562265}"/>
              </a:ext>
            </a:extLst>
          </p:cNvPr>
          <p:cNvPicPr>
            <a:picLocks noChangeAspect="1"/>
          </p:cNvPicPr>
          <p:nvPr/>
        </p:nvPicPr>
        <p:blipFill>
          <a:blip r:embed="rId3"/>
          <a:srcRect l="19823" r="19823"/>
          <a:stretch/>
        </p:blipFill>
        <p:spPr bwMode="auto">
          <a:xfrm>
            <a:off x="685982" y="697933"/>
            <a:ext cx="10172972" cy="7874576"/>
          </a:xfrm>
          <a:prstGeom prst="round1Rect">
            <a:avLst>
              <a:gd name="adj" fmla="val 4287"/>
            </a:avLst>
          </a:prstGeom>
          <a:noFill/>
        </p:spPr>
      </p:pic>
      <p:pic>
        <p:nvPicPr>
          <p:cNvPr id="4" name="Εικόνα 3">
            <a:extLst>
              <a:ext uri="{FF2B5EF4-FFF2-40B4-BE49-F238E27FC236}">
                <a16:creationId xmlns:a16="http://schemas.microsoft.com/office/drawing/2014/main" id="{5B1DC5B1-6DAC-1634-6917-B6EA62ED7B62}"/>
              </a:ext>
            </a:extLst>
          </p:cNvPr>
          <p:cNvPicPr>
            <a:picLocks noChangeAspect="1"/>
          </p:cNvPicPr>
          <p:nvPr/>
        </p:nvPicPr>
        <p:blipFill>
          <a:blip r:embed="rId4"/>
          <a:stretch/>
        </p:blipFill>
        <p:spPr bwMode="auto">
          <a:xfrm>
            <a:off x="515662" y="9933026"/>
            <a:ext cx="801694" cy="216427"/>
          </a:xfrm>
          <a:prstGeom prst="rect">
            <a:avLst/>
          </a:prstGeom>
        </p:spPr>
      </p:pic>
      <p:sp>
        <p:nvSpPr>
          <p:cNvPr id="6" name="Βέλος: Ραβδωτό δεξιό 5">
            <a:hlinkClick r:id="rId5" action="ppaction://hlinksldjump"/>
            <a:extLst>
              <a:ext uri="{FF2B5EF4-FFF2-40B4-BE49-F238E27FC236}">
                <a16:creationId xmlns:a16="http://schemas.microsoft.com/office/drawing/2014/main" id="{863704CF-A09C-0FC2-F8EF-314ED356887A}"/>
              </a:ext>
            </a:extLst>
          </p:cNvPr>
          <p:cNvSpPr/>
          <p:nvPr/>
        </p:nvSpPr>
        <p:spPr bwMode="auto">
          <a:xfrm rot="10800000">
            <a:off x="16266333" y="8088607"/>
            <a:ext cx="1335685" cy="711200"/>
          </a:xfrm>
          <a:prstGeom prst="stripedRight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86943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EC3FF-408A-1582-261E-BC17DA28594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C0928E2-20F7-F7D9-6693-AE5E97ACA525}"/>
              </a:ext>
            </a:extLst>
          </p:cNvPr>
          <p:cNvSpPr>
            <a:spLocks noGrp="1"/>
          </p:cNvSpPr>
          <p:nvPr>
            <p:ph type="title"/>
          </p:nvPr>
        </p:nvSpPr>
        <p:spPr>
          <a:xfrm>
            <a:off x="11827814" y="351527"/>
            <a:ext cx="5662271" cy="5846073"/>
          </a:xfrm>
        </p:spPr>
        <p:txBody>
          <a:bodyPr anchor="b">
            <a:normAutofit/>
          </a:bodyPr>
          <a:lstStyle/>
          <a:p>
            <a:r>
              <a:rPr lang="el-GR" sz="4400">
                <a:latin typeface="Aptos Display" panose="020B0004020202020204" pitchFamily="34" charset="0"/>
              </a:rPr>
              <a:t>ΖΗΤΗΜΑΤΑ ΠΟΥ ΜΠΟΡΟΥΝ ΝΑ ΑΝΤΙΜΕΤΩΠΙΣΤΟΥΝ ΣΕ ΕΠΙΠΕΔΟ ΔΗΜΩΝ</a:t>
            </a:r>
            <a:endParaRPr lang="el-GR" sz="4400" dirty="0">
              <a:latin typeface="Aptos Display" panose="020B0004020202020204" pitchFamily="34" charset="0"/>
            </a:endParaRPr>
          </a:p>
        </p:txBody>
      </p:sp>
      <p:pic>
        <p:nvPicPr>
          <p:cNvPr id="6" name="Θέση εικόνας 5">
            <a:extLst>
              <a:ext uri="{FF2B5EF4-FFF2-40B4-BE49-F238E27FC236}">
                <a16:creationId xmlns:a16="http://schemas.microsoft.com/office/drawing/2014/main" id="{34B4A7B7-CA31-56E9-F05D-B8CDB33A159E}"/>
              </a:ext>
            </a:extLst>
          </p:cNvPr>
          <p:cNvPicPr>
            <a:picLocks noGrp="1" noChangeAspect="1"/>
          </p:cNvPicPr>
          <p:nvPr>
            <p:ph type="pic" idx="1"/>
          </p:nvPr>
        </p:nvPicPr>
        <p:blipFill>
          <a:blip r:embed="rId2"/>
          <a:srcRect l="6546" r="6546"/>
          <a:stretch/>
        </p:blipFill>
        <p:spPr>
          <a:xfrm flipH="1">
            <a:off x="685982" y="697933"/>
            <a:ext cx="10172972" cy="7874576"/>
          </a:xfrm>
          <a:noFill/>
        </p:spPr>
      </p:pic>
    </p:spTree>
    <p:extLst>
      <p:ext uri="{BB962C8B-B14F-4D97-AF65-F5344CB8AC3E}">
        <p14:creationId xmlns:p14="http://schemas.microsoft.com/office/powerpoint/2010/main" val="658509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05;g38045b68aef_0_63"/>
          <p:cNvSpPr txBox="1"/>
          <p:nvPr/>
        </p:nvSpPr>
        <p:spPr bwMode="auto">
          <a:xfrm>
            <a:off x="621151" y="311750"/>
            <a:ext cx="17045695" cy="1800463"/>
          </a:xfrm>
          <a:prstGeom prst="rect">
            <a:avLst/>
          </a:prstGeom>
          <a:noFill/>
          <a:ln>
            <a:noFill/>
          </a:ln>
        </p:spPr>
        <p:txBody>
          <a:bodyPr spcFirstLastPara="1" wrap="square" lIns="91425" tIns="91425" rIns="91425" bIns="91425" anchor="t" anchorCtr="0">
            <a:spAutoFit/>
          </a:bodyPr>
          <a:lstStyle/>
          <a:p>
            <a:pPr marL="0" marR="0" lvl="0" indent="0" algn="l">
              <a:spcBef>
                <a:spcPts val="600"/>
              </a:spcBef>
              <a:buClr>
                <a:srgbClr val="000000"/>
              </a:buClr>
              <a:buSzPts val="5000"/>
              <a:buFont typeface="Arial"/>
              <a:buNone/>
              <a:defRPr/>
            </a:pPr>
            <a:r>
              <a:rPr lang="el-GR" sz="5000" b="1" dirty="0">
                <a:solidFill>
                  <a:schemeClr val="dk1"/>
                </a:solidFill>
                <a:latin typeface="Aptos"/>
                <a:ea typeface="Poppins"/>
                <a:cs typeface="Poppins"/>
              </a:rPr>
              <a:t>ΠΡΟΒΛΗΜΑΤΑ ΠΟΥ ΜΠΟΡΟΥΝ ΝΑ ΑΝΤΙΜΕΤΩΠΙΣΤΟΥΝ ΣΕ ΕΠΙΠΕΔΟ ΔΗΜΩΝ</a:t>
            </a:r>
            <a:endParaRPr sz="5000" b="1" i="0" u="none" strike="noStrike" cap="none" dirty="0">
              <a:solidFill>
                <a:schemeClr val="dk1"/>
              </a:solidFill>
              <a:latin typeface="Aptos"/>
              <a:ea typeface="Poppins"/>
              <a:cs typeface="Poppins"/>
            </a:endParaRPr>
          </a:p>
        </p:txBody>
      </p:sp>
      <p:sp>
        <p:nvSpPr>
          <p:cNvPr id="5" name="Google Shape;262;p14"/>
          <p:cNvSpPr txBox="1"/>
          <p:nvPr/>
        </p:nvSpPr>
        <p:spPr bwMode="auto">
          <a:xfrm>
            <a:off x="1041742" y="2171082"/>
            <a:ext cx="15665783" cy="7078861"/>
          </a:xfrm>
          <a:prstGeom prst="rect">
            <a:avLst/>
          </a:prstGeom>
          <a:noFill/>
          <a:ln>
            <a:noFill/>
          </a:ln>
        </p:spPr>
        <p:txBody>
          <a:bodyPr spcFirstLastPara="1" wrap="square" lIns="0" tIns="0" rIns="0" bIns="0" anchor="t" anchorCtr="0">
            <a:spAutoFit/>
          </a:bodyPr>
          <a:lstStyle/>
          <a:p>
            <a:pPr marR="0" lvl="0" algn="just">
              <a:lnSpc>
                <a:spcPct val="150000"/>
              </a:lnSpc>
              <a:spcBef>
                <a:spcPts val="0"/>
              </a:spcBef>
              <a:spcAft>
                <a:spcPts val="1200"/>
              </a:spcAft>
              <a:buClr>
                <a:srgbClr val="000000"/>
              </a:buClr>
              <a:buSzPts val="2247"/>
              <a:defRPr/>
            </a:pPr>
            <a:r>
              <a:rPr lang="el-GR" sz="2600" b="0" i="0" u="none" strike="noStrike" cap="none" dirty="0">
                <a:solidFill>
                  <a:srgbClr val="000000"/>
                </a:solidFill>
                <a:latin typeface="Aptos Display" panose="020B0004020202020204" pitchFamily="34" charset="0"/>
                <a:ea typeface="Poppins"/>
                <a:cs typeface="Poppins"/>
              </a:rPr>
              <a:t>Τα βασικά προβλήματα ομαδοποιούνται σε τέσσερις κατηγορίες:</a:t>
            </a:r>
          </a:p>
          <a:p>
            <a:pPr marR="0" lvl="0" algn="just">
              <a:lnSpc>
                <a:spcPct val="150000"/>
              </a:lnSpc>
              <a:spcBef>
                <a:spcPts val="0"/>
              </a:spcBef>
              <a:spcAft>
                <a:spcPts val="1200"/>
              </a:spcAft>
              <a:buClr>
                <a:srgbClr val="000000"/>
              </a:buClr>
              <a:buSzPts val="2247"/>
              <a:defRPr/>
            </a:pPr>
            <a:r>
              <a:rPr lang="el-GR" sz="2600" b="1" i="0" u="none" strike="noStrike" cap="none" dirty="0">
                <a:solidFill>
                  <a:srgbClr val="000000"/>
                </a:solidFill>
                <a:latin typeface="Aptos Display" panose="020B0004020202020204" pitchFamily="34" charset="0"/>
                <a:ea typeface="Poppins"/>
                <a:cs typeface="Poppins"/>
              </a:rPr>
              <a:t>1) Ανθρώπινο δυναμικό: </a:t>
            </a:r>
            <a:r>
              <a:rPr lang="el-GR" sz="2600" b="0" i="0" u="none" strike="noStrike" cap="none" dirty="0">
                <a:solidFill>
                  <a:srgbClr val="000000"/>
                </a:solidFill>
                <a:latin typeface="Aptos Display" panose="020B0004020202020204" pitchFamily="34" charset="0"/>
                <a:ea typeface="Poppins"/>
                <a:cs typeface="Poppins"/>
              </a:rPr>
              <a:t>Γενικευμένες ελλείψεις σε οδηγούς, εργάτες, επόπτες και διοικητικό προσωπικό.</a:t>
            </a:r>
            <a:endParaRPr lang="el-GR" sz="2600" dirty="0">
              <a:latin typeface="Aptos Display" panose="020B0004020202020204" pitchFamily="34" charset="0"/>
              <a:ea typeface="Poppins"/>
              <a:cs typeface="Poppins"/>
            </a:endParaRPr>
          </a:p>
          <a:p>
            <a:pPr marR="0" lvl="0" algn="just">
              <a:lnSpc>
                <a:spcPct val="150000"/>
              </a:lnSpc>
              <a:spcBef>
                <a:spcPts val="0"/>
              </a:spcBef>
              <a:spcAft>
                <a:spcPts val="1200"/>
              </a:spcAft>
              <a:buClr>
                <a:srgbClr val="000000"/>
              </a:buClr>
              <a:buSzPts val="2247"/>
              <a:defRPr/>
            </a:pPr>
            <a:r>
              <a:rPr lang="el-GR" sz="2600" b="1" i="0" u="none" strike="noStrike" cap="none" dirty="0">
                <a:solidFill>
                  <a:srgbClr val="000000"/>
                </a:solidFill>
                <a:latin typeface="Aptos Display" panose="020B0004020202020204" pitchFamily="34" charset="0"/>
                <a:ea typeface="Poppins"/>
                <a:cs typeface="Poppins"/>
              </a:rPr>
              <a:t>2) Εξοπλισμός:</a:t>
            </a:r>
          </a:p>
          <a:p>
            <a:pPr marL="457200" marR="0" lvl="0" indent="-457200" algn="just">
              <a:lnSpc>
                <a:spcPct val="150000"/>
              </a:lnSpc>
              <a:spcBef>
                <a:spcPts val="0"/>
              </a:spcBef>
              <a:spcAft>
                <a:spcPts val="1200"/>
              </a:spcAft>
              <a:buClr>
                <a:srgbClr val="000000"/>
              </a:buClr>
              <a:buSzPts val="2247"/>
              <a:buFont typeface="Arial" panose="020B0604020202020204" pitchFamily="34" charset="0"/>
              <a:buChar char="•"/>
              <a:defRPr/>
            </a:pPr>
            <a:r>
              <a:rPr lang="el-GR" sz="2600" b="0" i="0" u="none" strike="noStrike" cap="none" dirty="0">
                <a:solidFill>
                  <a:srgbClr val="000000"/>
                </a:solidFill>
                <a:latin typeface="Aptos Display" panose="020B0004020202020204" pitchFamily="34" charset="0"/>
                <a:ea typeface="Poppins"/>
                <a:cs typeface="Poppins"/>
              </a:rPr>
              <a:t> </a:t>
            </a:r>
            <a:r>
              <a:rPr lang="el-GR" sz="2600" b="1" i="0" u="none" strike="noStrike" cap="none" dirty="0">
                <a:solidFill>
                  <a:srgbClr val="000000"/>
                </a:solidFill>
                <a:latin typeface="Aptos Display" panose="020B0004020202020204" pitchFamily="34" charset="0"/>
                <a:ea typeface="Poppins"/>
                <a:cs typeface="Poppins"/>
              </a:rPr>
              <a:t>Έλλειψη ή κακή χρήση: </a:t>
            </a:r>
            <a:r>
              <a:rPr lang="el-GR" sz="2600" b="0" i="0" u="none" strike="noStrike" cap="none" dirty="0">
                <a:solidFill>
                  <a:srgbClr val="000000"/>
                </a:solidFill>
                <a:latin typeface="Aptos Display" panose="020B0004020202020204" pitchFamily="34" charset="0"/>
                <a:ea typeface="Poppins"/>
                <a:cs typeface="Poppins"/>
              </a:rPr>
              <a:t>ανεπαρκής ή μη αξιοποιούμενος εξοπλισμός για χωριστή συλλογή.</a:t>
            </a:r>
          </a:p>
          <a:p>
            <a:pPr marL="457200" marR="0" lvl="0" indent="-457200" algn="just">
              <a:lnSpc>
                <a:spcPct val="150000"/>
              </a:lnSpc>
              <a:spcBef>
                <a:spcPts val="0"/>
              </a:spcBef>
              <a:spcAft>
                <a:spcPts val="1200"/>
              </a:spcAft>
              <a:buClr>
                <a:srgbClr val="000000"/>
              </a:buClr>
              <a:buSzPts val="2247"/>
              <a:buFont typeface="Arial" panose="020B0604020202020204" pitchFamily="34" charset="0"/>
              <a:buChar char="•"/>
              <a:defRPr/>
            </a:pPr>
            <a:r>
              <a:rPr lang="el-GR" sz="2600" b="1" i="0" u="none" strike="noStrike" cap="none" dirty="0">
                <a:solidFill>
                  <a:srgbClr val="000000"/>
                </a:solidFill>
                <a:latin typeface="Aptos Display" panose="020B0004020202020204" pitchFamily="34" charset="0"/>
                <a:ea typeface="Poppins"/>
                <a:cs typeface="Poppins"/>
              </a:rPr>
              <a:t>Μη αξιοποίηση εξοπλισμού ΕΔΣΝΑ: </a:t>
            </a:r>
            <a:r>
              <a:rPr lang="el-GR" sz="2600" b="0" i="0" u="none" strike="noStrike" cap="none" dirty="0">
                <a:solidFill>
                  <a:srgbClr val="000000"/>
                </a:solidFill>
                <a:latin typeface="Aptos Display" panose="020B0004020202020204" pitchFamily="34" charset="0"/>
                <a:ea typeface="Poppins"/>
                <a:cs typeface="Poppins"/>
              </a:rPr>
              <a:t>απορριμματοφόρα και κάδοι </a:t>
            </a:r>
            <a:r>
              <a:rPr lang="el-GR" sz="2600" b="0" i="0" u="none" strike="noStrike" cap="none" dirty="0" err="1">
                <a:solidFill>
                  <a:srgbClr val="000000"/>
                </a:solidFill>
                <a:latin typeface="Aptos Display" panose="020B0004020202020204" pitchFamily="34" charset="0"/>
                <a:ea typeface="Poppins"/>
                <a:cs typeface="Poppins"/>
              </a:rPr>
              <a:t>βιοαποβλήτων</a:t>
            </a:r>
            <a:r>
              <a:rPr lang="el-GR" sz="2600" b="0" i="0" u="none" strike="noStrike" cap="none" dirty="0">
                <a:solidFill>
                  <a:srgbClr val="000000"/>
                </a:solidFill>
                <a:latin typeface="Aptos Display" panose="020B0004020202020204" pitchFamily="34" charset="0"/>
                <a:ea typeface="Poppins"/>
                <a:cs typeface="Poppins"/>
              </a:rPr>
              <a:t> χρησιμοποιούνται για άλλους σκοπούς ή μένουν ανενεργοί· μόνο τα </a:t>
            </a:r>
            <a:r>
              <a:rPr lang="el-GR" sz="2600" b="0" i="0" u="none" strike="noStrike" cap="none" dirty="0" err="1">
                <a:solidFill>
                  <a:srgbClr val="000000"/>
                </a:solidFill>
                <a:latin typeface="Aptos Display" panose="020B0004020202020204" pitchFamily="34" charset="0"/>
                <a:ea typeface="Poppins"/>
                <a:cs typeface="Poppins"/>
              </a:rPr>
              <a:t>πολυκέντρα</a:t>
            </a:r>
            <a:r>
              <a:rPr lang="el-GR" sz="2600" b="0" i="0" u="none" strike="noStrike" cap="none" dirty="0">
                <a:solidFill>
                  <a:srgbClr val="000000"/>
                </a:solidFill>
                <a:latin typeface="Aptos Display" panose="020B0004020202020204" pitchFamily="34" charset="0"/>
                <a:ea typeface="Poppins"/>
                <a:cs typeface="Poppins"/>
              </a:rPr>
              <a:t> λειτουργούν ικανοποιητικά.</a:t>
            </a:r>
          </a:p>
          <a:p>
            <a:pPr marR="0" lvl="0" algn="just">
              <a:lnSpc>
                <a:spcPct val="150000"/>
              </a:lnSpc>
              <a:spcBef>
                <a:spcPts val="0"/>
              </a:spcBef>
              <a:spcAft>
                <a:spcPts val="1200"/>
              </a:spcAft>
              <a:buClr>
                <a:srgbClr val="000000"/>
              </a:buClr>
              <a:buSzPts val="2247"/>
              <a:defRPr/>
            </a:pPr>
            <a:r>
              <a:rPr lang="el-GR" sz="2600" b="1" i="0" u="none" strike="noStrike" cap="none" dirty="0">
                <a:solidFill>
                  <a:srgbClr val="000000"/>
                </a:solidFill>
                <a:latin typeface="Aptos Display" panose="020B0004020202020204" pitchFamily="34" charset="0"/>
                <a:ea typeface="Poppins"/>
                <a:cs typeface="Poppins"/>
              </a:rPr>
              <a:t>3</a:t>
            </a:r>
            <a:r>
              <a:rPr lang="el-GR" sz="2600" b="1" dirty="0">
                <a:latin typeface="Aptos Display" panose="020B0004020202020204" pitchFamily="34" charset="0"/>
                <a:ea typeface="Poppins"/>
                <a:cs typeface="Poppins"/>
              </a:rPr>
              <a:t>)</a:t>
            </a:r>
            <a:r>
              <a:rPr lang="el-GR" sz="2600" b="1" i="0" u="none" strike="noStrike" cap="none" dirty="0">
                <a:solidFill>
                  <a:srgbClr val="000000"/>
                </a:solidFill>
                <a:latin typeface="Aptos Display" panose="020B0004020202020204" pitchFamily="34" charset="0"/>
                <a:ea typeface="Poppins"/>
                <a:cs typeface="Poppins"/>
              </a:rPr>
              <a:t> Επικοινωνία και ευαισθητοποίηση: </a:t>
            </a:r>
            <a:r>
              <a:rPr lang="el-GR" sz="2600" b="0" i="0" u="none" strike="noStrike" cap="none" dirty="0">
                <a:solidFill>
                  <a:srgbClr val="000000"/>
                </a:solidFill>
                <a:latin typeface="Aptos Display" panose="020B0004020202020204" pitchFamily="34" charset="0"/>
                <a:ea typeface="Poppins"/>
                <a:cs typeface="Poppins"/>
              </a:rPr>
              <a:t>Περιορισμένες ή ανύπαρκτες δράσεις ενημέρωσης από τους Δήμους· απαιτείται στρατηγικός σχεδιασμός, </a:t>
            </a:r>
            <a:r>
              <a:rPr lang="el-GR" sz="2600" b="0" i="0" u="none" strike="noStrike" cap="none" dirty="0" err="1">
                <a:solidFill>
                  <a:srgbClr val="000000"/>
                </a:solidFill>
                <a:latin typeface="Aptos Display" panose="020B0004020202020204" pitchFamily="34" charset="0"/>
                <a:ea typeface="Poppins"/>
                <a:cs typeface="Poppins"/>
              </a:rPr>
              <a:t>στοχευμένες</a:t>
            </a:r>
            <a:r>
              <a:rPr lang="el-GR" sz="2600" b="0" i="0" u="none" strike="noStrike" cap="none" dirty="0">
                <a:solidFill>
                  <a:srgbClr val="000000"/>
                </a:solidFill>
                <a:latin typeface="Aptos Display" panose="020B0004020202020204" pitchFamily="34" charset="0"/>
                <a:ea typeface="Poppins"/>
                <a:cs typeface="Poppins"/>
              </a:rPr>
              <a:t> εκστρατείες και συνέργειες με τοπικούς φορείς.</a:t>
            </a:r>
          </a:p>
          <a:p>
            <a:pPr marR="0" lvl="0" algn="just">
              <a:lnSpc>
                <a:spcPct val="150000"/>
              </a:lnSpc>
              <a:spcBef>
                <a:spcPts val="0"/>
              </a:spcBef>
              <a:spcAft>
                <a:spcPts val="1200"/>
              </a:spcAft>
              <a:buClr>
                <a:srgbClr val="000000"/>
              </a:buClr>
              <a:buSzPts val="2247"/>
              <a:defRPr/>
            </a:pPr>
            <a:r>
              <a:rPr lang="el-GR" sz="2600" b="1" dirty="0">
                <a:latin typeface="Aptos Display" panose="020B0004020202020204" pitchFamily="34" charset="0"/>
                <a:ea typeface="Poppins"/>
                <a:cs typeface="Poppins"/>
              </a:rPr>
              <a:t>4) </a:t>
            </a:r>
            <a:r>
              <a:rPr lang="el-GR" sz="2600" b="1" i="0" u="none" strike="noStrike" cap="none" dirty="0">
                <a:solidFill>
                  <a:srgbClr val="000000"/>
                </a:solidFill>
                <a:latin typeface="Aptos Display" panose="020B0004020202020204" pitchFamily="34" charset="0"/>
                <a:ea typeface="Poppins"/>
                <a:cs typeface="Poppins"/>
              </a:rPr>
              <a:t>Αξιοποίηση πόρων από το τέλος ταφής: </a:t>
            </a:r>
            <a:r>
              <a:rPr lang="el-GR" sz="2600" b="0" i="0" u="none" strike="noStrike" cap="none" dirty="0">
                <a:solidFill>
                  <a:srgbClr val="000000"/>
                </a:solidFill>
                <a:latin typeface="Aptos Display" panose="020B0004020202020204" pitchFamily="34" charset="0"/>
                <a:ea typeface="Poppins"/>
                <a:cs typeface="Poppins"/>
              </a:rPr>
              <a:t>Η στρατηγική αξιοποίηση των διαθέσιμων πόρων μπορεί να βελτιώσει σημαντικά τα ποσοστά ανακύκλωσης και να φέρει τους Δήμους πιο κοντά στους εθνικούς στόχους.</a:t>
            </a:r>
          </a:p>
        </p:txBody>
      </p:sp>
      <p:pic>
        <p:nvPicPr>
          <p:cNvPr id="2" name="Εικόνα 1"/>
          <p:cNvPicPr>
            <a:picLocks noChangeAspect="1"/>
          </p:cNvPicPr>
          <p:nvPr/>
        </p:nvPicPr>
        <p:blipFill>
          <a:blip r:embed="rId3"/>
          <a:stretch/>
        </p:blipFill>
        <p:spPr bwMode="auto">
          <a:xfrm>
            <a:off x="515662" y="9933026"/>
            <a:ext cx="801694" cy="2164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311" name="Google Shape;311;p19"/>
          <p:cNvGrpSpPr/>
          <p:nvPr/>
        </p:nvGrpSpPr>
        <p:grpSpPr bwMode="auto">
          <a:xfrm>
            <a:off x="961901" y="8117051"/>
            <a:ext cx="2514600" cy="441175"/>
            <a:chOff x="0" y="-47625"/>
            <a:chExt cx="662281" cy="116195"/>
          </a:xfrm>
        </p:grpSpPr>
        <p:sp>
          <p:nvSpPr>
            <p:cNvPr id="312" name="Google Shape;312;p19"/>
            <p:cNvSpPr/>
            <p:nvPr/>
          </p:nvSpPr>
          <p:spPr bwMode="auto">
            <a:xfrm>
              <a:off x="0" y="0"/>
              <a:ext cx="662281" cy="68570"/>
            </a:xfrm>
            <a:custGeom>
              <a:avLst/>
              <a:gdLst/>
              <a:ahLst/>
              <a:cxnLst/>
              <a:rect l="l" t="t" r="r" b="b"/>
              <a:pathLst>
                <a:path w="662281" h="68570" extrusionOk="0">
                  <a:moveTo>
                    <a:pt x="0" y="0"/>
                  </a:moveTo>
                  <a:lnTo>
                    <a:pt x="662281" y="0"/>
                  </a:lnTo>
                  <a:lnTo>
                    <a:pt x="662281" y="68570"/>
                  </a:lnTo>
                  <a:lnTo>
                    <a:pt x="0" y="68570"/>
                  </a:lnTo>
                  <a:close/>
                </a:path>
              </a:pathLst>
            </a:custGeom>
            <a:solidFill>
              <a:srgbClr val="004AAD"/>
            </a:solidFill>
            <a:ln>
              <a:noFill/>
            </a:ln>
          </p:spPr>
          <p:txBody>
            <a:bodyPr/>
            <a:lstStyle/>
            <a:p>
              <a:pPr>
                <a:defRPr/>
              </a:pPr>
              <a:endParaRPr lang="el-GR"/>
            </a:p>
          </p:txBody>
        </p:sp>
        <p:sp>
          <p:nvSpPr>
            <p:cNvPr id="313" name="Google Shape;313;p19"/>
            <p:cNvSpPr txBox="1"/>
            <p:nvPr/>
          </p:nvSpPr>
          <p:spPr bwMode="auto">
            <a:xfrm>
              <a:off x="0" y="-47625"/>
              <a:ext cx="662281" cy="116195"/>
            </a:xfrm>
            <a:prstGeom prst="rect">
              <a:avLst/>
            </a:prstGeom>
            <a:noFill/>
            <a:ln>
              <a:noFill/>
            </a:ln>
          </p:spPr>
          <p:txBody>
            <a:bodyPr spcFirstLastPara="1" wrap="square" lIns="50800" tIns="50800" rIns="50800" bIns="50800" anchor="ctr" anchorCtr="0">
              <a:noAutofit/>
            </a:bodyPr>
            <a:lstStyle/>
            <a:p>
              <a:pPr marL="0" marR="0" lvl="0" indent="0" algn="ctr">
                <a:lnSpc>
                  <a:spcPct val="147722"/>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grpSp>
      <p:grpSp>
        <p:nvGrpSpPr>
          <p:cNvPr id="314" name="Google Shape;314;p19"/>
          <p:cNvGrpSpPr/>
          <p:nvPr/>
        </p:nvGrpSpPr>
        <p:grpSpPr bwMode="auto">
          <a:xfrm>
            <a:off x="1431875" y="1266190"/>
            <a:ext cx="7056910" cy="8364115"/>
            <a:chOff x="0" y="-47625"/>
            <a:chExt cx="1657912" cy="2332162"/>
          </a:xfrm>
        </p:grpSpPr>
        <p:sp>
          <p:nvSpPr>
            <p:cNvPr id="315" name="Google Shape;315;p19"/>
            <p:cNvSpPr/>
            <p:nvPr/>
          </p:nvSpPr>
          <p:spPr bwMode="auto">
            <a:xfrm>
              <a:off x="0" y="0"/>
              <a:ext cx="1657912" cy="2284537"/>
            </a:xfrm>
            <a:custGeom>
              <a:avLst/>
              <a:gdLst/>
              <a:ahLst/>
              <a:cxnLst/>
              <a:rect l="l" t="t" r="r" b="b"/>
              <a:pathLst>
                <a:path w="1657912" h="2284537" extrusionOk="0">
                  <a:moveTo>
                    <a:pt x="74999" y="0"/>
                  </a:moveTo>
                  <a:lnTo>
                    <a:pt x="1582913" y="0"/>
                  </a:lnTo>
                  <a:cubicBezTo>
                    <a:pt x="1602804" y="0"/>
                    <a:pt x="1621880" y="7902"/>
                    <a:pt x="1635945" y="21967"/>
                  </a:cubicBezTo>
                  <a:cubicBezTo>
                    <a:pt x="1650010" y="36032"/>
                    <a:pt x="1657912" y="55108"/>
                    <a:pt x="1657912" y="74999"/>
                  </a:cubicBezTo>
                  <a:lnTo>
                    <a:pt x="1657912" y="2209538"/>
                  </a:lnTo>
                  <a:cubicBezTo>
                    <a:pt x="1657912" y="2250959"/>
                    <a:pt x="1624334" y="2284537"/>
                    <a:pt x="1582913" y="2284537"/>
                  </a:cubicBezTo>
                  <a:lnTo>
                    <a:pt x="74999" y="2284537"/>
                  </a:lnTo>
                  <a:cubicBezTo>
                    <a:pt x="55108" y="2284537"/>
                    <a:pt x="36032" y="2276635"/>
                    <a:pt x="21967" y="2262570"/>
                  </a:cubicBezTo>
                  <a:cubicBezTo>
                    <a:pt x="7902" y="2248505"/>
                    <a:pt x="0" y="2229429"/>
                    <a:pt x="0" y="2209538"/>
                  </a:cubicBezTo>
                  <a:lnTo>
                    <a:pt x="0" y="74999"/>
                  </a:lnTo>
                  <a:cubicBezTo>
                    <a:pt x="0" y="55108"/>
                    <a:pt x="7902" y="36032"/>
                    <a:pt x="21967" y="21967"/>
                  </a:cubicBezTo>
                  <a:cubicBezTo>
                    <a:pt x="36032" y="7902"/>
                    <a:pt x="55108" y="0"/>
                    <a:pt x="74999" y="0"/>
                  </a:cubicBezTo>
                  <a:close/>
                </a:path>
              </a:pathLst>
            </a:custGeom>
            <a:solidFill>
              <a:srgbClr val="004AAD"/>
            </a:solidFill>
            <a:ln>
              <a:noFill/>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316" name="Google Shape;316;p19"/>
            <p:cNvSpPr txBox="1"/>
            <p:nvPr/>
          </p:nvSpPr>
          <p:spPr bwMode="auto">
            <a:xfrm>
              <a:off x="0" y="-47625"/>
              <a:ext cx="1657912" cy="2332162"/>
            </a:xfrm>
            <a:prstGeom prst="rect">
              <a:avLst/>
            </a:prstGeom>
            <a:noFill/>
            <a:ln>
              <a:noFill/>
            </a:ln>
          </p:spPr>
          <p:txBody>
            <a:bodyPr spcFirstLastPara="1" wrap="square" lIns="50800" tIns="50800" rIns="50800" bIns="50800" anchor="ctr" anchorCtr="0">
              <a:noAutofit/>
            </a:bodyPr>
            <a:lstStyle/>
            <a:p>
              <a:pPr marL="0" marR="0" lvl="0" indent="0" algn="ctr">
                <a:lnSpc>
                  <a:spcPct val="147722"/>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grpSp>
      <p:sp>
        <p:nvSpPr>
          <p:cNvPr id="329" name="Google Shape;329;p19"/>
          <p:cNvSpPr txBox="1"/>
          <p:nvPr/>
        </p:nvSpPr>
        <p:spPr bwMode="auto">
          <a:xfrm>
            <a:off x="2302753" y="1735065"/>
            <a:ext cx="5154026" cy="2231686"/>
          </a:xfrm>
          <a:prstGeom prst="rect">
            <a:avLst/>
          </a:prstGeom>
          <a:noFill/>
          <a:ln>
            <a:noFill/>
          </a:ln>
        </p:spPr>
        <p:txBody>
          <a:bodyPr spcFirstLastPara="1" wrap="square" lIns="0" tIns="0" rIns="0" bIns="0" anchor="t" anchorCtr="0">
            <a:spAutoFit/>
          </a:bodyPr>
          <a:lstStyle/>
          <a:p>
            <a:pPr marL="0" marR="0" lvl="0" indent="0" algn="l">
              <a:lnSpc>
                <a:spcPct val="140013"/>
              </a:lnSpc>
              <a:spcBef>
                <a:spcPts val="0"/>
              </a:spcBef>
              <a:spcAft>
                <a:spcPts val="0"/>
              </a:spcAft>
              <a:buClr>
                <a:srgbClr val="000000"/>
              </a:buClr>
              <a:buSzPts val="1800"/>
              <a:buFont typeface="Arial"/>
              <a:buNone/>
              <a:defRPr/>
            </a:pPr>
            <a:r>
              <a:rPr lang="el-GR" sz="2400" b="0" i="0" u="sng" strike="noStrike" cap="none" dirty="0">
                <a:solidFill>
                  <a:srgbClr val="FFFFFF"/>
                </a:solidFill>
                <a:latin typeface="Aptos"/>
                <a:ea typeface="Poppins"/>
                <a:cs typeface="Poppins"/>
              </a:rPr>
              <a:t>Αναξιοποίητος εξοπλισμός ανακύκλωσης</a:t>
            </a:r>
            <a:endParaRPr lang="el-GR" sz="2400" b="0" i="0" u="none" strike="noStrike" cap="none" dirty="0">
              <a:solidFill>
                <a:srgbClr val="000000"/>
              </a:solidFill>
              <a:latin typeface="Aptos"/>
            </a:endParaRPr>
          </a:p>
          <a:p>
            <a:pPr marL="0" marR="0" lvl="0" indent="0" algn="l">
              <a:lnSpc>
                <a:spcPct val="50000"/>
              </a:lnSpc>
              <a:spcBef>
                <a:spcPts val="0"/>
              </a:spcBef>
              <a:spcAft>
                <a:spcPts val="0"/>
              </a:spcAft>
              <a:buClr>
                <a:srgbClr val="000000"/>
              </a:buClr>
              <a:buSzPts val="1800"/>
              <a:buFont typeface="Arial"/>
              <a:buNone/>
              <a:defRPr/>
            </a:pPr>
            <a:endParaRPr lang="el-GR" sz="2400" b="0" i="0" u="none" strike="noStrike" cap="none" dirty="0">
              <a:solidFill>
                <a:srgbClr val="FFFFFF"/>
              </a:solidFill>
              <a:latin typeface="Aptos"/>
              <a:ea typeface="Poppins"/>
              <a:cs typeface="Poppins"/>
            </a:endParaRPr>
          </a:p>
          <a:p>
            <a:pPr marL="0" marR="0" lvl="0" indent="0" algn="l">
              <a:lnSpc>
                <a:spcPct val="140013"/>
              </a:lnSpc>
              <a:spcBef>
                <a:spcPts val="0"/>
              </a:spcBef>
              <a:spcAft>
                <a:spcPts val="0"/>
              </a:spcAft>
              <a:buClr>
                <a:srgbClr val="000000"/>
              </a:buClr>
              <a:buSzPts val="1800"/>
              <a:buFont typeface="Arial"/>
              <a:buNone/>
              <a:defRPr/>
            </a:pPr>
            <a:r>
              <a:rPr lang="el-GR" sz="2400" b="0" i="0" u="none" strike="noStrike" cap="none" dirty="0">
                <a:solidFill>
                  <a:schemeClr val="accent4">
                    <a:lumMod val="40000"/>
                    <a:lumOff val="60000"/>
                  </a:schemeClr>
                </a:solidFill>
                <a:latin typeface="Aptos"/>
                <a:ea typeface="Poppins"/>
                <a:cs typeface="Poppins"/>
              </a:rPr>
              <a:t>Λύση</a:t>
            </a:r>
            <a:r>
              <a:rPr lang="el-GR" sz="2400" b="0" i="0" u="none" strike="noStrike" cap="none" dirty="0">
                <a:solidFill>
                  <a:srgbClr val="FFFFFF"/>
                </a:solidFill>
                <a:latin typeface="Aptos"/>
                <a:ea typeface="Poppins"/>
                <a:cs typeface="Poppins"/>
              </a:rPr>
              <a:t>: ανάπτυξη διαδημοτικών συνεργασιών μεταξύ όμορων δήμων</a:t>
            </a:r>
            <a:endParaRPr lang="el-GR" sz="2400" b="0" i="0" u="none" strike="noStrike" cap="none" dirty="0">
              <a:solidFill>
                <a:srgbClr val="000000"/>
              </a:solidFill>
              <a:latin typeface="Aptos"/>
            </a:endParaRPr>
          </a:p>
        </p:txBody>
      </p:sp>
      <p:sp>
        <p:nvSpPr>
          <p:cNvPr id="330" name="Google Shape;330;p19"/>
          <p:cNvSpPr txBox="1"/>
          <p:nvPr/>
        </p:nvSpPr>
        <p:spPr bwMode="auto">
          <a:xfrm>
            <a:off x="2244382" y="4101990"/>
            <a:ext cx="5976379" cy="2769989"/>
          </a:xfrm>
          <a:prstGeom prst="rect">
            <a:avLst/>
          </a:prstGeom>
          <a:noFill/>
          <a:ln>
            <a:noFill/>
          </a:ln>
        </p:spPr>
        <p:txBody>
          <a:bodyPr spcFirstLastPara="1" wrap="square" lIns="0" tIns="0" rIns="0" bIns="0" anchor="t" anchorCtr="0">
            <a:spAutoFit/>
          </a:bodyPr>
          <a:lstStyle/>
          <a:p>
            <a:pPr marL="0" marR="0" lvl="0" indent="0" algn="l">
              <a:lnSpc>
                <a:spcPct val="140013"/>
              </a:lnSpc>
              <a:spcBef>
                <a:spcPts val="0"/>
              </a:spcBef>
              <a:spcAft>
                <a:spcPts val="0"/>
              </a:spcAft>
              <a:buClr>
                <a:srgbClr val="000000"/>
              </a:buClr>
              <a:buSzPts val="1800"/>
              <a:buFont typeface="Arial"/>
              <a:buNone/>
              <a:defRPr/>
            </a:pPr>
            <a:r>
              <a:rPr lang="el-GR" sz="2400" b="0" i="0" u="sng" strike="noStrike" cap="none" dirty="0">
                <a:solidFill>
                  <a:srgbClr val="FFFFFF"/>
                </a:solidFill>
                <a:latin typeface="Aptos"/>
                <a:ea typeface="Poppins"/>
                <a:cs typeface="Poppins"/>
              </a:rPr>
              <a:t>Χαμηλά ποσοστά συλλογής ανακυκλώσιμων</a:t>
            </a:r>
            <a:endParaRPr lang="el-GR" sz="2400" b="0" i="0" u="sng" strike="noStrike" cap="none" dirty="0">
              <a:solidFill>
                <a:srgbClr val="000000"/>
              </a:solidFill>
              <a:latin typeface="Aptos"/>
            </a:endParaRPr>
          </a:p>
          <a:p>
            <a:pPr marL="0" marR="0" lvl="0" indent="0" algn="l">
              <a:lnSpc>
                <a:spcPct val="50000"/>
              </a:lnSpc>
              <a:spcBef>
                <a:spcPts val="0"/>
              </a:spcBef>
              <a:spcAft>
                <a:spcPts val="0"/>
              </a:spcAft>
              <a:buClr>
                <a:srgbClr val="000000"/>
              </a:buClr>
              <a:buSzPts val="1800"/>
              <a:buFont typeface="Arial"/>
              <a:buNone/>
              <a:defRPr/>
            </a:pPr>
            <a:endParaRPr lang="el-GR" sz="2400" b="0" i="0" u="none" strike="noStrike" cap="none" dirty="0">
              <a:solidFill>
                <a:srgbClr val="FFFFFF"/>
              </a:solidFill>
              <a:latin typeface="Aptos"/>
              <a:ea typeface="Poppins"/>
              <a:cs typeface="Poppins"/>
            </a:endParaRPr>
          </a:p>
          <a:p>
            <a:pPr marL="0" marR="0" lvl="0" indent="0" algn="l">
              <a:lnSpc>
                <a:spcPct val="140013"/>
              </a:lnSpc>
              <a:spcBef>
                <a:spcPts val="0"/>
              </a:spcBef>
              <a:spcAft>
                <a:spcPts val="0"/>
              </a:spcAft>
              <a:buClr>
                <a:srgbClr val="000000"/>
              </a:buClr>
              <a:buSzPts val="1800"/>
              <a:buFont typeface="Arial"/>
              <a:buNone/>
              <a:defRPr/>
            </a:pPr>
            <a:r>
              <a:rPr lang="el-GR" sz="2400" b="0" i="0" u="none" strike="noStrike" cap="none" dirty="0">
                <a:solidFill>
                  <a:schemeClr val="accent4">
                    <a:lumMod val="40000"/>
                    <a:lumOff val="60000"/>
                  </a:schemeClr>
                </a:solidFill>
                <a:latin typeface="Aptos"/>
                <a:ea typeface="Poppins"/>
                <a:cs typeface="Poppins"/>
              </a:rPr>
              <a:t>Λύση</a:t>
            </a:r>
            <a:r>
              <a:rPr lang="el-GR" sz="2400" b="0" i="0" u="none" strike="noStrike" cap="none" dirty="0">
                <a:solidFill>
                  <a:srgbClr val="FFFFFF"/>
                </a:solidFill>
                <a:latin typeface="Aptos"/>
                <a:ea typeface="Poppins"/>
                <a:cs typeface="Poppins"/>
              </a:rPr>
              <a:t>: υλοποίηση εντατικών εκστρατειών ενημέρωσης και ευαισθητοποίησης του κοινού</a:t>
            </a:r>
            <a:endParaRPr lang="el-GR" sz="2400" b="0" i="0" u="none" strike="noStrike" cap="none" dirty="0">
              <a:solidFill>
                <a:srgbClr val="000000"/>
              </a:solidFill>
              <a:latin typeface="Aptos"/>
            </a:endParaRPr>
          </a:p>
          <a:p>
            <a:pPr marL="0" marR="0" lvl="0" indent="0" algn="l">
              <a:lnSpc>
                <a:spcPct val="140013"/>
              </a:lnSpc>
              <a:spcBef>
                <a:spcPts val="0"/>
              </a:spcBef>
              <a:spcAft>
                <a:spcPts val="0"/>
              </a:spcAft>
              <a:buClr>
                <a:srgbClr val="000000"/>
              </a:buClr>
              <a:buSzPts val="1800"/>
              <a:buFont typeface="Arial"/>
              <a:buNone/>
              <a:defRPr/>
            </a:pPr>
            <a:endParaRPr lang="el-GR" sz="2400" b="0" i="0" u="none" strike="noStrike" cap="none" dirty="0">
              <a:solidFill>
                <a:srgbClr val="FFFFFF"/>
              </a:solidFill>
              <a:latin typeface="Aptos"/>
              <a:ea typeface="Poppins"/>
              <a:cs typeface="Poppins"/>
            </a:endParaRPr>
          </a:p>
        </p:txBody>
      </p:sp>
      <p:sp>
        <p:nvSpPr>
          <p:cNvPr id="331" name="Google Shape;331;p19"/>
          <p:cNvSpPr txBox="1"/>
          <p:nvPr/>
        </p:nvSpPr>
        <p:spPr bwMode="auto">
          <a:xfrm>
            <a:off x="2244382" y="6415202"/>
            <a:ext cx="6072676" cy="3255909"/>
          </a:xfrm>
          <a:prstGeom prst="rect">
            <a:avLst/>
          </a:prstGeom>
          <a:noFill/>
          <a:ln>
            <a:noFill/>
          </a:ln>
        </p:spPr>
        <p:txBody>
          <a:bodyPr spcFirstLastPara="1" wrap="square" lIns="0" tIns="0" rIns="0" bIns="0" anchor="t" anchorCtr="0">
            <a:spAutoFit/>
          </a:bodyPr>
          <a:lstStyle/>
          <a:p>
            <a:pPr marL="0" marR="0" lvl="0" indent="0" algn="l">
              <a:lnSpc>
                <a:spcPct val="140013"/>
              </a:lnSpc>
              <a:spcBef>
                <a:spcPts val="0"/>
              </a:spcBef>
              <a:spcAft>
                <a:spcPts val="0"/>
              </a:spcAft>
              <a:buClr>
                <a:srgbClr val="000000"/>
              </a:buClr>
              <a:buSzPts val="1800"/>
              <a:buFont typeface="Arial"/>
              <a:buNone/>
              <a:defRPr/>
            </a:pPr>
            <a:r>
              <a:rPr lang="el-GR" sz="2400" b="0" i="0" u="sng" strike="noStrike" cap="none" dirty="0">
                <a:solidFill>
                  <a:srgbClr val="FFFFFF"/>
                </a:solidFill>
                <a:latin typeface="Aptos"/>
                <a:ea typeface="Poppins"/>
                <a:cs typeface="Poppins"/>
              </a:rPr>
              <a:t>Περιορισμένη ή ανεπαρκής συλλογή οργανικού κλάσματος</a:t>
            </a:r>
            <a:endParaRPr lang="el-GR" sz="2400" b="0" i="0" u="none" strike="noStrike" cap="none" dirty="0">
              <a:solidFill>
                <a:srgbClr val="000000"/>
              </a:solidFill>
              <a:latin typeface="Aptos"/>
            </a:endParaRPr>
          </a:p>
          <a:p>
            <a:pPr marL="0" marR="0" lvl="0" indent="0" algn="l">
              <a:lnSpc>
                <a:spcPct val="50000"/>
              </a:lnSpc>
              <a:spcBef>
                <a:spcPts val="0"/>
              </a:spcBef>
              <a:spcAft>
                <a:spcPts val="0"/>
              </a:spcAft>
              <a:buClr>
                <a:srgbClr val="000000"/>
              </a:buClr>
              <a:buSzPts val="1800"/>
              <a:buFont typeface="Arial"/>
              <a:buNone/>
              <a:defRPr/>
            </a:pPr>
            <a:endParaRPr lang="el-GR" sz="2400" b="0" i="0" u="none" strike="noStrike" cap="none" dirty="0">
              <a:solidFill>
                <a:srgbClr val="FFFFFF"/>
              </a:solidFill>
              <a:latin typeface="Aptos"/>
              <a:ea typeface="Poppins"/>
              <a:cs typeface="Poppins"/>
            </a:endParaRPr>
          </a:p>
          <a:p>
            <a:pPr marL="0" marR="0" lvl="0" indent="0" algn="l">
              <a:lnSpc>
                <a:spcPct val="140013"/>
              </a:lnSpc>
              <a:spcBef>
                <a:spcPts val="0"/>
              </a:spcBef>
              <a:spcAft>
                <a:spcPts val="0"/>
              </a:spcAft>
              <a:buClr>
                <a:srgbClr val="000000"/>
              </a:buClr>
              <a:buSzPts val="1800"/>
              <a:buFont typeface="Arial"/>
              <a:buNone/>
              <a:defRPr/>
            </a:pPr>
            <a:r>
              <a:rPr lang="el-GR" sz="2400" b="0" i="0" u="none" strike="noStrike" cap="none" dirty="0">
                <a:solidFill>
                  <a:schemeClr val="accent4">
                    <a:lumMod val="40000"/>
                    <a:lumOff val="60000"/>
                  </a:schemeClr>
                </a:solidFill>
                <a:latin typeface="Aptos"/>
                <a:ea typeface="Poppins"/>
                <a:cs typeface="Poppins"/>
              </a:rPr>
              <a:t>Λύση</a:t>
            </a:r>
            <a:r>
              <a:rPr lang="el-GR" sz="2400" b="0" i="0" u="none" strike="noStrike" cap="none" dirty="0">
                <a:solidFill>
                  <a:srgbClr val="FFFFFF"/>
                </a:solidFill>
                <a:latin typeface="Aptos"/>
                <a:ea typeface="Poppins"/>
                <a:cs typeface="Poppins"/>
              </a:rPr>
              <a:t>: τοποθέτηση ειδικών κάδων σε σημεία υψηλής παραγωγής &amp; η στοχευμένη ενημέρωση και ευαισθητοποίηση των επαγγελματιών εστίασης σε κοντινή απόσταση </a:t>
            </a:r>
            <a:endParaRPr lang="el-GR" sz="2400" b="0" i="0" u="none" strike="noStrike" cap="none" dirty="0">
              <a:solidFill>
                <a:srgbClr val="000000"/>
              </a:solidFill>
              <a:latin typeface="Aptos"/>
            </a:endParaRPr>
          </a:p>
        </p:txBody>
      </p:sp>
      <p:grpSp>
        <p:nvGrpSpPr>
          <p:cNvPr id="334" name="Google Shape;334;p19"/>
          <p:cNvGrpSpPr/>
          <p:nvPr/>
        </p:nvGrpSpPr>
        <p:grpSpPr bwMode="auto">
          <a:xfrm>
            <a:off x="10082040" y="8211004"/>
            <a:ext cx="2514600" cy="441175"/>
            <a:chOff x="0" y="-47625"/>
            <a:chExt cx="662281" cy="116195"/>
          </a:xfrm>
        </p:grpSpPr>
        <p:sp>
          <p:nvSpPr>
            <p:cNvPr id="335" name="Google Shape;335;p19"/>
            <p:cNvSpPr/>
            <p:nvPr/>
          </p:nvSpPr>
          <p:spPr bwMode="auto">
            <a:xfrm>
              <a:off x="0" y="0"/>
              <a:ext cx="662281" cy="68570"/>
            </a:xfrm>
            <a:custGeom>
              <a:avLst/>
              <a:gdLst/>
              <a:ahLst/>
              <a:cxnLst/>
              <a:rect l="l" t="t" r="r" b="b"/>
              <a:pathLst>
                <a:path w="662281" h="68570" extrusionOk="0">
                  <a:moveTo>
                    <a:pt x="0" y="0"/>
                  </a:moveTo>
                  <a:lnTo>
                    <a:pt x="662281" y="0"/>
                  </a:lnTo>
                  <a:lnTo>
                    <a:pt x="662281" y="68570"/>
                  </a:lnTo>
                  <a:lnTo>
                    <a:pt x="0" y="68570"/>
                  </a:lnTo>
                  <a:close/>
                </a:path>
              </a:pathLst>
            </a:custGeom>
            <a:solidFill>
              <a:srgbClr val="004AAD"/>
            </a:solidFill>
            <a:ln>
              <a:noFill/>
            </a:ln>
          </p:spPr>
          <p:txBody>
            <a:bodyPr/>
            <a:lstStyle/>
            <a:p>
              <a:pPr>
                <a:defRPr/>
              </a:pPr>
              <a:endParaRPr lang="el-GR"/>
            </a:p>
          </p:txBody>
        </p:sp>
        <p:sp>
          <p:nvSpPr>
            <p:cNvPr id="336" name="Google Shape;336;p19"/>
            <p:cNvSpPr txBox="1"/>
            <p:nvPr/>
          </p:nvSpPr>
          <p:spPr bwMode="auto">
            <a:xfrm>
              <a:off x="0" y="-47625"/>
              <a:ext cx="662281" cy="116195"/>
            </a:xfrm>
            <a:prstGeom prst="rect">
              <a:avLst/>
            </a:prstGeom>
            <a:noFill/>
            <a:ln>
              <a:noFill/>
            </a:ln>
          </p:spPr>
          <p:txBody>
            <a:bodyPr spcFirstLastPara="1" wrap="square" lIns="50800" tIns="50800" rIns="50800" bIns="50800" anchor="ctr" anchorCtr="0">
              <a:noAutofit/>
            </a:bodyPr>
            <a:lstStyle/>
            <a:p>
              <a:pPr marL="0" marR="0" lvl="0" indent="0" algn="ctr">
                <a:lnSpc>
                  <a:spcPct val="147722"/>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grpSp>
      <p:grpSp>
        <p:nvGrpSpPr>
          <p:cNvPr id="337" name="Google Shape;337;p19"/>
          <p:cNvGrpSpPr/>
          <p:nvPr/>
        </p:nvGrpSpPr>
        <p:grpSpPr bwMode="auto">
          <a:xfrm>
            <a:off x="10418415" y="1266190"/>
            <a:ext cx="6907683" cy="8364115"/>
            <a:chOff x="0" y="-47625"/>
            <a:chExt cx="1657912" cy="2332162"/>
          </a:xfrm>
        </p:grpSpPr>
        <p:sp>
          <p:nvSpPr>
            <p:cNvPr id="338" name="Google Shape;338;p19"/>
            <p:cNvSpPr/>
            <p:nvPr/>
          </p:nvSpPr>
          <p:spPr bwMode="auto">
            <a:xfrm>
              <a:off x="0" y="0"/>
              <a:ext cx="1657912" cy="2284537"/>
            </a:xfrm>
            <a:custGeom>
              <a:avLst/>
              <a:gdLst/>
              <a:ahLst/>
              <a:cxnLst/>
              <a:rect l="l" t="t" r="r" b="b"/>
              <a:pathLst>
                <a:path w="1657912" h="2284537" extrusionOk="0">
                  <a:moveTo>
                    <a:pt x="74999" y="0"/>
                  </a:moveTo>
                  <a:lnTo>
                    <a:pt x="1582913" y="0"/>
                  </a:lnTo>
                  <a:cubicBezTo>
                    <a:pt x="1602804" y="0"/>
                    <a:pt x="1621880" y="7902"/>
                    <a:pt x="1635945" y="21967"/>
                  </a:cubicBezTo>
                  <a:cubicBezTo>
                    <a:pt x="1650010" y="36032"/>
                    <a:pt x="1657912" y="55108"/>
                    <a:pt x="1657912" y="74999"/>
                  </a:cubicBezTo>
                  <a:lnTo>
                    <a:pt x="1657912" y="2209538"/>
                  </a:lnTo>
                  <a:cubicBezTo>
                    <a:pt x="1657912" y="2250959"/>
                    <a:pt x="1624334" y="2284537"/>
                    <a:pt x="1582913" y="2284537"/>
                  </a:cubicBezTo>
                  <a:lnTo>
                    <a:pt x="74999" y="2284537"/>
                  </a:lnTo>
                  <a:cubicBezTo>
                    <a:pt x="55108" y="2284537"/>
                    <a:pt x="36032" y="2276635"/>
                    <a:pt x="21967" y="2262570"/>
                  </a:cubicBezTo>
                  <a:cubicBezTo>
                    <a:pt x="7902" y="2248505"/>
                    <a:pt x="0" y="2229429"/>
                    <a:pt x="0" y="2209538"/>
                  </a:cubicBezTo>
                  <a:lnTo>
                    <a:pt x="0" y="74999"/>
                  </a:lnTo>
                  <a:cubicBezTo>
                    <a:pt x="0" y="55108"/>
                    <a:pt x="7902" y="36032"/>
                    <a:pt x="21967" y="21967"/>
                  </a:cubicBezTo>
                  <a:cubicBezTo>
                    <a:pt x="36032" y="7902"/>
                    <a:pt x="55108" y="0"/>
                    <a:pt x="74999" y="0"/>
                  </a:cubicBezTo>
                  <a:close/>
                </a:path>
              </a:pathLst>
            </a:custGeom>
            <a:solidFill>
              <a:srgbClr val="004AAD"/>
            </a:solidFill>
            <a:ln>
              <a:noFill/>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339" name="Google Shape;339;p19"/>
            <p:cNvSpPr txBox="1"/>
            <p:nvPr/>
          </p:nvSpPr>
          <p:spPr bwMode="auto">
            <a:xfrm>
              <a:off x="0" y="-47625"/>
              <a:ext cx="1657912" cy="2332162"/>
            </a:xfrm>
            <a:prstGeom prst="rect">
              <a:avLst/>
            </a:prstGeom>
            <a:noFill/>
            <a:ln>
              <a:noFill/>
            </a:ln>
          </p:spPr>
          <p:txBody>
            <a:bodyPr spcFirstLastPara="1" wrap="square" lIns="50800" tIns="50800" rIns="50800" bIns="50800" anchor="ctr" anchorCtr="0">
              <a:noAutofit/>
            </a:bodyPr>
            <a:lstStyle/>
            <a:p>
              <a:pPr marL="0" marR="0" lvl="0" indent="0" algn="ctr">
                <a:lnSpc>
                  <a:spcPct val="147722"/>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grpSp>
      <p:sp>
        <p:nvSpPr>
          <p:cNvPr id="348" name="Google Shape;348;p19"/>
          <p:cNvSpPr txBox="1"/>
          <p:nvPr/>
        </p:nvSpPr>
        <p:spPr bwMode="auto">
          <a:xfrm>
            <a:off x="11370641" y="1606951"/>
            <a:ext cx="5955816" cy="3585140"/>
          </a:xfrm>
          <a:prstGeom prst="rect">
            <a:avLst/>
          </a:prstGeom>
          <a:noFill/>
          <a:ln>
            <a:noFill/>
          </a:ln>
        </p:spPr>
        <p:txBody>
          <a:bodyPr spcFirstLastPara="1" wrap="square" lIns="0" tIns="0" rIns="0" bIns="0" anchor="t" anchorCtr="0">
            <a:spAutoFit/>
          </a:bodyPr>
          <a:lstStyle/>
          <a:p>
            <a:pPr marL="0" marR="0" lvl="0" indent="0" algn="l">
              <a:lnSpc>
                <a:spcPct val="140013"/>
              </a:lnSpc>
              <a:spcBef>
                <a:spcPts val="0"/>
              </a:spcBef>
              <a:spcAft>
                <a:spcPts val="0"/>
              </a:spcAft>
              <a:buClr>
                <a:srgbClr val="000000"/>
              </a:buClr>
              <a:buSzPts val="1800"/>
              <a:buFont typeface="Arial"/>
              <a:buNone/>
              <a:defRPr/>
            </a:pPr>
            <a:r>
              <a:rPr lang="el-GR" sz="2400" b="0" i="0" u="sng" strike="noStrike" cap="none" dirty="0">
                <a:solidFill>
                  <a:srgbClr val="FFFFFF"/>
                </a:solidFill>
                <a:latin typeface="Aptos"/>
                <a:ea typeface="Poppins"/>
                <a:cs typeface="Poppins"/>
              </a:rPr>
              <a:t>Αδυναμία των ΚΔΑΥ να απορροφήσουν τον όγκο των παραγόμενων αποβλήτων</a:t>
            </a:r>
            <a:endParaRPr lang="el-GR" sz="2400" b="0" i="0" u="none" strike="noStrike" cap="none" dirty="0">
              <a:solidFill>
                <a:srgbClr val="000000"/>
              </a:solidFill>
              <a:latin typeface="Aptos"/>
            </a:endParaRPr>
          </a:p>
          <a:p>
            <a:pPr marL="0" marR="0" lvl="0" indent="0" algn="l">
              <a:lnSpc>
                <a:spcPct val="140013"/>
              </a:lnSpc>
              <a:spcBef>
                <a:spcPts val="0"/>
              </a:spcBef>
              <a:spcAft>
                <a:spcPts val="0"/>
              </a:spcAft>
              <a:buClr>
                <a:srgbClr val="000000"/>
              </a:buClr>
              <a:buSzPts val="1800"/>
              <a:buFont typeface="Arial"/>
              <a:buNone/>
              <a:defRPr/>
            </a:pPr>
            <a:endParaRPr lang="el-GR" sz="2400" b="0" i="0" u="none" strike="noStrike" cap="none" dirty="0">
              <a:solidFill>
                <a:srgbClr val="FFFFFF"/>
              </a:solidFill>
              <a:latin typeface="Aptos"/>
              <a:ea typeface="Poppins"/>
              <a:cs typeface="Poppins"/>
            </a:endParaRPr>
          </a:p>
          <a:p>
            <a:pPr marL="0" marR="0" lvl="0" indent="0" algn="l">
              <a:lnSpc>
                <a:spcPct val="140013"/>
              </a:lnSpc>
              <a:spcBef>
                <a:spcPts val="0"/>
              </a:spcBef>
              <a:spcAft>
                <a:spcPts val="0"/>
              </a:spcAft>
              <a:buClr>
                <a:srgbClr val="000000"/>
              </a:buClr>
              <a:buSzPts val="1800"/>
              <a:buFont typeface="Arial"/>
              <a:buNone/>
              <a:defRPr/>
            </a:pPr>
            <a:r>
              <a:rPr lang="el-GR" sz="2400" b="0" i="0" u="none" strike="noStrike" cap="none" dirty="0">
                <a:solidFill>
                  <a:schemeClr val="accent4">
                    <a:lumMod val="40000"/>
                    <a:lumOff val="60000"/>
                  </a:schemeClr>
                </a:solidFill>
                <a:latin typeface="Aptos"/>
                <a:ea typeface="Poppins"/>
                <a:cs typeface="Poppins"/>
              </a:rPr>
              <a:t>Λύση</a:t>
            </a:r>
            <a:r>
              <a:rPr lang="el-GR" sz="2400" b="0" i="0" u="none" strike="noStrike" cap="none" dirty="0">
                <a:solidFill>
                  <a:srgbClr val="FFFFFF"/>
                </a:solidFill>
                <a:latin typeface="Aptos"/>
                <a:ea typeface="Poppins"/>
                <a:cs typeface="Poppins"/>
              </a:rPr>
              <a:t>: δημιουργία νέων ΚΔΑΥ, είτε από δημόσια είτε από ιδιωτική πρωτοβουλία, με μεγαλύτερη δυναμικότητα επεξεργασίας &amp; εκσυγχρονισμός των υφιστάμενων ΚΔΑΥ </a:t>
            </a:r>
            <a:endParaRPr lang="el-GR" sz="2400" b="0" i="0" u="none" strike="noStrike" cap="none" dirty="0">
              <a:solidFill>
                <a:srgbClr val="000000"/>
              </a:solidFill>
              <a:latin typeface="Aptos"/>
            </a:endParaRPr>
          </a:p>
        </p:txBody>
      </p:sp>
      <p:sp>
        <p:nvSpPr>
          <p:cNvPr id="349" name="Google Shape;349;p19"/>
          <p:cNvSpPr txBox="1"/>
          <p:nvPr/>
        </p:nvSpPr>
        <p:spPr bwMode="auto">
          <a:xfrm>
            <a:off x="11339339" y="5601620"/>
            <a:ext cx="5955816" cy="3585140"/>
          </a:xfrm>
          <a:prstGeom prst="rect">
            <a:avLst/>
          </a:prstGeom>
          <a:noFill/>
          <a:ln>
            <a:noFill/>
          </a:ln>
        </p:spPr>
        <p:txBody>
          <a:bodyPr spcFirstLastPara="1" wrap="square" lIns="0" tIns="0" rIns="0" bIns="0" anchor="t" anchorCtr="0">
            <a:spAutoFit/>
          </a:bodyPr>
          <a:lstStyle/>
          <a:p>
            <a:pPr marL="0" marR="0" lvl="0" indent="0" algn="l">
              <a:lnSpc>
                <a:spcPct val="140013"/>
              </a:lnSpc>
              <a:spcBef>
                <a:spcPts val="0"/>
              </a:spcBef>
              <a:spcAft>
                <a:spcPts val="0"/>
              </a:spcAft>
              <a:buClr>
                <a:srgbClr val="000000"/>
              </a:buClr>
              <a:buSzPts val="1800"/>
              <a:buFont typeface="Arial"/>
              <a:buNone/>
              <a:defRPr/>
            </a:pPr>
            <a:r>
              <a:rPr lang="el-GR" sz="2400" b="0" i="0" u="sng" strike="noStrike" cap="none" dirty="0">
                <a:solidFill>
                  <a:srgbClr val="FFFFFF"/>
                </a:solidFill>
                <a:latin typeface="Aptos"/>
                <a:ea typeface="Poppins"/>
                <a:cs typeface="Poppins"/>
              </a:rPr>
              <a:t>Αδυναμία διάχυσης των υφιστάμενων  καλών πρακτικών  των Δήμων </a:t>
            </a:r>
            <a:endParaRPr lang="el-GR" sz="2400" b="0" i="0" u="none" strike="noStrike" cap="none" dirty="0">
              <a:solidFill>
                <a:srgbClr val="000000"/>
              </a:solidFill>
              <a:latin typeface="Aptos"/>
            </a:endParaRPr>
          </a:p>
          <a:p>
            <a:pPr marL="0" marR="0" lvl="0" indent="0" algn="l">
              <a:lnSpc>
                <a:spcPct val="140013"/>
              </a:lnSpc>
              <a:spcBef>
                <a:spcPts val="0"/>
              </a:spcBef>
              <a:spcAft>
                <a:spcPts val="0"/>
              </a:spcAft>
              <a:buClr>
                <a:srgbClr val="000000"/>
              </a:buClr>
              <a:buSzPts val="1800"/>
              <a:buFont typeface="Arial"/>
              <a:buNone/>
              <a:defRPr/>
            </a:pPr>
            <a:endParaRPr lang="el-GR" sz="2400" b="0" i="0" u="none" strike="noStrike" cap="none" dirty="0">
              <a:solidFill>
                <a:srgbClr val="FFFFFF"/>
              </a:solidFill>
              <a:latin typeface="Aptos"/>
              <a:ea typeface="Poppins"/>
              <a:cs typeface="Poppins"/>
            </a:endParaRPr>
          </a:p>
          <a:p>
            <a:pPr marL="0" marR="0" lvl="0" indent="0" algn="l">
              <a:lnSpc>
                <a:spcPct val="140013"/>
              </a:lnSpc>
              <a:spcBef>
                <a:spcPts val="0"/>
              </a:spcBef>
              <a:spcAft>
                <a:spcPts val="0"/>
              </a:spcAft>
              <a:buClr>
                <a:srgbClr val="000000"/>
              </a:buClr>
              <a:buSzPts val="1800"/>
              <a:buFont typeface="Arial"/>
              <a:buNone/>
              <a:defRPr/>
            </a:pPr>
            <a:r>
              <a:rPr lang="el-GR" sz="2400" b="0" i="0" u="none" strike="noStrike" cap="none" dirty="0">
                <a:solidFill>
                  <a:schemeClr val="accent4">
                    <a:lumMod val="40000"/>
                    <a:lumOff val="60000"/>
                  </a:schemeClr>
                </a:solidFill>
                <a:latin typeface="Aptos"/>
                <a:ea typeface="Poppins"/>
                <a:cs typeface="Poppins"/>
              </a:rPr>
              <a:t>Λύση</a:t>
            </a:r>
            <a:r>
              <a:rPr lang="el-GR" sz="2400" b="0" i="0" u="none" strike="noStrike" cap="none" dirty="0">
                <a:solidFill>
                  <a:srgbClr val="FFFFFF"/>
                </a:solidFill>
                <a:latin typeface="Aptos"/>
                <a:ea typeface="Poppins"/>
                <a:cs typeface="Poppins"/>
              </a:rPr>
              <a:t>: Δημιουργία μιας σύγχρονης πλατφόρμας που θα μπορούν οι δήμοι να συμβουλεύονται ώστε να υιοθετούν νέες μεθόδους διαχείρισης αποβλήτων </a:t>
            </a:r>
            <a:endParaRPr lang="el-GR" sz="2400" b="0" i="0" u="none" strike="noStrike" cap="none" dirty="0">
              <a:solidFill>
                <a:srgbClr val="000000"/>
              </a:solidFill>
              <a:latin typeface="Aptos"/>
            </a:endParaRPr>
          </a:p>
        </p:txBody>
      </p:sp>
      <p:sp>
        <p:nvSpPr>
          <p:cNvPr id="8" name="Google Shape;186;p7"/>
          <p:cNvSpPr txBox="1"/>
          <p:nvPr/>
        </p:nvSpPr>
        <p:spPr bwMode="auto">
          <a:xfrm>
            <a:off x="758464" y="350939"/>
            <a:ext cx="16536691" cy="830997"/>
          </a:xfrm>
          <a:prstGeom prst="rect">
            <a:avLst/>
          </a:prstGeom>
          <a:noFill/>
          <a:ln>
            <a:noFill/>
          </a:ln>
        </p:spPr>
        <p:txBody>
          <a:bodyPr spcFirstLastPara="1" wrap="square" lIns="0" tIns="0" rIns="0" bIns="0" anchor="t" anchorCtr="0">
            <a:spAutoFit/>
          </a:bodyPr>
          <a:lstStyle/>
          <a:p>
            <a:pPr marL="0" marR="0" lvl="0" indent="0" algn="l">
              <a:spcBef>
                <a:spcPts val="0"/>
              </a:spcBef>
              <a:spcAft>
                <a:spcPts val="0"/>
              </a:spcAft>
              <a:buClr>
                <a:srgbClr val="000000"/>
              </a:buClr>
              <a:buSzPts val="2725"/>
              <a:buFont typeface="Arial"/>
              <a:buNone/>
              <a:defRPr/>
            </a:pPr>
            <a:r>
              <a:rPr lang="el-GR" sz="5400" b="1" i="0" u="none" strike="noStrike" cap="none" dirty="0">
                <a:solidFill>
                  <a:srgbClr val="000000"/>
                </a:solidFill>
                <a:latin typeface="Aptos"/>
                <a:ea typeface="Poppins"/>
                <a:cs typeface="Poppins"/>
              </a:rPr>
              <a:t>ΠΡΟΚΛΗΣΕΙΣ ΚΑΙ ΕΥΚΑΙΡΙΕΣ</a:t>
            </a:r>
            <a:endParaRPr sz="2400" b="1" dirty="0"/>
          </a:p>
        </p:txBody>
      </p:sp>
      <p:pic>
        <p:nvPicPr>
          <p:cNvPr id="15" name="Εικόνα 14"/>
          <p:cNvPicPr>
            <a:picLocks noChangeAspect="1"/>
          </p:cNvPicPr>
          <p:nvPr/>
        </p:nvPicPr>
        <p:blipFill>
          <a:blip r:embed="rId3"/>
          <a:stretch/>
        </p:blipFill>
        <p:spPr bwMode="auto">
          <a:xfrm>
            <a:off x="448057" y="9893188"/>
            <a:ext cx="801694" cy="216427"/>
          </a:xfrm>
          <a:prstGeom prst="rect">
            <a:avLst/>
          </a:prstGeom>
        </p:spPr>
      </p:pic>
      <p:grpSp>
        <p:nvGrpSpPr>
          <p:cNvPr id="2" name="Ομάδα 1">
            <a:extLst>
              <a:ext uri="{FF2B5EF4-FFF2-40B4-BE49-F238E27FC236}">
                <a16:creationId xmlns:a16="http://schemas.microsoft.com/office/drawing/2014/main" id="{EE6FD0BD-7E3F-F3A8-7FEF-24F1979B43FD}"/>
              </a:ext>
            </a:extLst>
          </p:cNvPr>
          <p:cNvGrpSpPr/>
          <p:nvPr/>
        </p:nvGrpSpPr>
        <p:grpSpPr>
          <a:xfrm>
            <a:off x="474152" y="1830091"/>
            <a:ext cx="10573108" cy="6046782"/>
            <a:chOff x="626552" y="2181791"/>
            <a:chExt cx="10573108" cy="6046782"/>
          </a:xfrm>
        </p:grpSpPr>
        <p:sp>
          <p:nvSpPr>
            <p:cNvPr id="318" name="Google Shape;318;p19"/>
            <p:cNvSpPr/>
            <p:nvPr/>
          </p:nvSpPr>
          <p:spPr bwMode="auto">
            <a:xfrm>
              <a:off x="626552" y="2181791"/>
              <a:ext cx="1562488" cy="156248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alpha val="50000"/>
              </a:schemeClr>
            </a:solidFill>
            <a:ln>
              <a:noFill/>
            </a:ln>
          </p:spPr>
          <p:style>
            <a:lnRef idx="0">
              <a:srgbClr val="000000"/>
            </a:lnRef>
            <a:fillRef idx="0">
              <a:srgbClr val="000000"/>
            </a:fillRef>
            <a:effectRef idx="0">
              <a:srgbClr val="000000"/>
            </a:effectRef>
            <a:fontRef idx="minor">
              <a:schemeClr val="lt1"/>
            </a:fontRef>
          </p:style>
          <p:txBody>
            <a:bodyPr spcFirstLastPara="1" wrap="square" lIns="91425" tIns="91425" rIns="91425" bIns="91425"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el-GR" sz="4000" b="0" i="0" u="none" strike="noStrike" cap="none" dirty="0">
                  <a:solidFill>
                    <a:srgbClr val="000000"/>
                  </a:solidFill>
                  <a:latin typeface="Aptos Display"/>
                  <a:ea typeface="Arial"/>
                  <a:cs typeface="Arial"/>
                </a:rPr>
                <a:t>1</a:t>
              </a:r>
              <a:endParaRPr sz="4000" b="0" i="0" u="none" strike="noStrike" cap="none" dirty="0">
                <a:solidFill>
                  <a:srgbClr val="000000"/>
                </a:solidFill>
                <a:latin typeface="Aptos Display"/>
                <a:ea typeface="Arial"/>
                <a:cs typeface="Arial"/>
              </a:endParaRPr>
            </a:p>
          </p:txBody>
        </p:sp>
        <p:sp>
          <p:nvSpPr>
            <p:cNvPr id="16" name="Google Shape;318;p19"/>
            <p:cNvSpPr/>
            <p:nvPr/>
          </p:nvSpPr>
          <p:spPr bwMode="auto">
            <a:xfrm>
              <a:off x="626552" y="6666085"/>
              <a:ext cx="1562488" cy="156248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alpha val="50000"/>
              </a:schemeClr>
            </a:solidFill>
            <a:ln>
              <a:noFill/>
            </a:ln>
          </p:spPr>
          <p:style>
            <a:lnRef idx="0">
              <a:srgbClr val="000000"/>
            </a:lnRef>
            <a:fillRef idx="0">
              <a:srgbClr val="000000"/>
            </a:fillRef>
            <a:effectRef idx="0">
              <a:srgbClr val="000000"/>
            </a:effectRef>
            <a:fontRef idx="minor">
              <a:schemeClr val="lt1"/>
            </a:fontRef>
          </p:style>
          <p:txBody>
            <a:bodyPr spcFirstLastPara="1" wrap="square" lIns="91425" tIns="91425" rIns="91425" bIns="91425"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el-GR" sz="4000" b="0" i="0" u="none" strike="noStrike" cap="none">
                  <a:solidFill>
                    <a:srgbClr val="000000"/>
                  </a:solidFill>
                  <a:latin typeface="Aptos Display"/>
                  <a:ea typeface="Arial"/>
                  <a:cs typeface="Arial"/>
                </a:rPr>
                <a:t>3</a:t>
              </a:r>
              <a:endParaRPr sz="4000" b="0" i="0" u="none" strike="noStrike" cap="none">
                <a:solidFill>
                  <a:srgbClr val="000000"/>
                </a:solidFill>
                <a:latin typeface="Aptos Display"/>
                <a:ea typeface="Arial"/>
                <a:cs typeface="Arial"/>
              </a:endParaRPr>
            </a:p>
          </p:txBody>
        </p:sp>
        <p:sp>
          <p:nvSpPr>
            <p:cNvPr id="17" name="Google Shape;318;p19"/>
            <p:cNvSpPr/>
            <p:nvPr/>
          </p:nvSpPr>
          <p:spPr bwMode="auto">
            <a:xfrm>
              <a:off x="650415" y="4416119"/>
              <a:ext cx="1562488" cy="156248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alpha val="50000"/>
              </a:schemeClr>
            </a:solidFill>
            <a:ln>
              <a:noFill/>
            </a:ln>
          </p:spPr>
          <p:style>
            <a:lnRef idx="0">
              <a:srgbClr val="000000"/>
            </a:lnRef>
            <a:fillRef idx="0">
              <a:srgbClr val="000000"/>
            </a:fillRef>
            <a:effectRef idx="0">
              <a:srgbClr val="000000"/>
            </a:effectRef>
            <a:fontRef idx="minor">
              <a:schemeClr val="lt1"/>
            </a:fontRef>
          </p:style>
          <p:txBody>
            <a:bodyPr spcFirstLastPara="1" wrap="square" lIns="91425" tIns="91425" rIns="91425" bIns="91425"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el-GR" sz="4000" b="0" i="0" u="none" strike="noStrike" cap="none" dirty="0">
                  <a:solidFill>
                    <a:srgbClr val="000000"/>
                  </a:solidFill>
                  <a:latin typeface="Aptos Display"/>
                  <a:ea typeface="Arial"/>
                  <a:cs typeface="Arial"/>
                </a:rPr>
                <a:t>2</a:t>
              </a:r>
              <a:endParaRPr sz="4000" b="0" i="0" u="none" strike="noStrike" cap="none" dirty="0">
                <a:solidFill>
                  <a:srgbClr val="000000"/>
                </a:solidFill>
                <a:latin typeface="Aptos Display"/>
                <a:ea typeface="Arial"/>
                <a:cs typeface="Arial"/>
              </a:endParaRPr>
            </a:p>
          </p:txBody>
        </p:sp>
        <p:sp>
          <p:nvSpPr>
            <p:cNvPr id="18" name="Google Shape;318;p19"/>
            <p:cNvSpPr/>
            <p:nvPr/>
          </p:nvSpPr>
          <p:spPr bwMode="auto">
            <a:xfrm>
              <a:off x="9637172" y="2494422"/>
              <a:ext cx="1562488" cy="156248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alpha val="50000"/>
              </a:schemeClr>
            </a:solidFill>
            <a:ln>
              <a:noFill/>
            </a:ln>
          </p:spPr>
          <p:style>
            <a:lnRef idx="0">
              <a:srgbClr val="000000"/>
            </a:lnRef>
            <a:fillRef idx="0">
              <a:srgbClr val="000000"/>
            </a:fillRef>
            <a:effectRef idx="0">
              <a:srgbClr val="000000"/>
            </a:effectRef>
            <a:fontRef idx="minor">
              <a:schemeClr val="lt1"/>
            </a:fontRef>
          </p:style>
          <p:txBody>
            <a:bodyPr spcFirstLastPara="1" wrap="square" lIns="91425" tIns="91425" rIns="91425" bIns="91425"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el-GR" sz="4000" b="0" i="0" u="none" strike="noStrike" cap="none">
                  <a:solidFill>
                    <a:srgbClr val="000000"/>
                  </a:solidFill>
                  <a:latin typeface="Aptos Display"/>
                  <a:ea typeface="Arial"/>
                  <a:cs typeface="Arial"/>
                </a:rPr>
                <a:t>4</a:t>
              </a:r>
              <a:endParaRPr sz="4000" b="0" i="0" u="none" strike="noStrike" cap="none">
                <a:solidFill>
                  <a:srgbClr val="000000"/>
                </a:solidFill>
                <a:latin typeface="Aptos Display"/>
                <a:ea typeface="Arial"/>
                <a:cs typeface="Arial"/>
              </a:endParaRPr>
            </a:p>
          </p:txBody>
        </p:sp>
        <p:sp>
          <p:nvSpPr>
            <p:cNvPr id="19" name="Google Shape;318;p19"/>
            <p:cNvSpPr/>
            <p:nvPr/>
          </p:nvSpPr>
          <p:spPr bwMode="auto">
            <a:xfrm>
              <a:off x="9637172" y="6133517"/>
              <a:ext cx="1562488" cy="156248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alpha val="50000"/>
              </a:schemeClr>
            </a:solidFill>
            <a:ln>
              <a:noFill/>
            </a:ln>
          </p:spPr>
          <p:style>
            <a:lnRef idx="0">
              <a:srgbClr val="000000"/>
            </a:lnRef>
            <a:fillRef idx="0">
              <a:srgbClr val="000000"/>
            </a:fillRef>
            <a:effectRef idx="0">
              <a:srgbClr val="000000"/>
            </a:effectRef>
            <a:fontRef idx="minor">
              <a:schemeClr val="lt1"/>
            </a:fontRef>
          </p:style>
          <p:txBody>
            <a:bodyPr spcFirstLastPara="1" wrap="square" lIns="91425" tIns="91425" rIns="91425" bIns="91425" anchor="ctr" anchorCtr="0">
              <a:noAutofit/>
            </a:bodyPr>
            <a:lstStyle/>
            <a:p>
              <a:pPr marL="0" marR="0" lvl="0" indent="0" algn="ctr">
                <a:lnSpc>
                  <a:spcPct val="100000"/>
                </a:lnSpc>
                <a:spcBef>
                  <a:spcPts val="0"/>
                </a:spcBef>
                <a:spcAft>
                  <a:spcPts val="0"/>
                </a:spcAft>
                <a:buClr>
                  <a:srgbClr val="000000"/>
                </a:buClr>
                <a:buSzPts val="1400"/>
                <a:buFont typeface="Arial"/>
                <a:buNone/>
                <a:defRPr/>
              </a:pPr>
              <a:r>
                <a:rPr lang="el-GR" sz="4000" b="0" i="0" u="none" strike="noStrike" cap="none">
                  <a:solidFill>
                    <a:srgbClr val="000000"/>
                  </a:solidFill>
                  <a:latin typeface="Aptos Display"/>
                  <a:ea typeface="Arial"/>
                  <a:cs typeface="Arial"/>
                </a:rPr>
                <a:t>5</a:t>
              </a:r>
              <a:endParaRPr sz="4000" b="0" i="0" u="none" strike="noStrike" cap="none">
                <a:solidFill>
                  <a:srgbClr val="000000"/>
                </a:solidFill>
                <a:latin typeface="Aptos Display"/>
                <a:ea typeface="Arial"/>
                <a:cs typeface="Arial"/>
              </a:endParaRPr>
            </a:p>
          </p:txBody>
        </p:sp>
      </p:grpSp>
    </p:spTree>
    <p:extLst>
      <p:ext uri="{BB962C8B-B14F-4D97-AF65-F5344CB8AC3E}">
        <p14:creationId xmlns:p14="http://schemas.microsoft.com/office/powerpoint/2010/main" val="2370915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2966C-8E71-ACA0-761D-406369E0299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19D6206-902D-235B-FC4D-3CDEE8FA1425}"/>
              </a:ext>
            </a:extLst>
          </p:cNvPr>
          <p:cNvSpPr>
            <a:spLocks noGrp="1"/>
          </p:cNvSpPr>
          <p:nvPr>
            <p:ph type="title"/>
          </p:nvPr>
        </p:nvSpPr>
        <p:spPr>
          <a:xfrm>
            <a:off x="11827814" y="351527"/>
            <a:ext cx="5662271" cy="5846073"/>
          </a:xfrm>
        </p:spPr>
        <p:txBody>
          <a:bodyPr anchor="b">
            <a:normAutofit/>
          </a:bodyPr>
          <a:lstStyle/>
          <a:p>
            <a:r>
              <a:rPr lang="el-GR" sz="4400" dirty="0">
                <a:latin typeface="Aptos Display" panose="020B0004020202020204" pitchFamily="34" charset="0"/>
              </a:rPr>
              <a:t>ΖΗΤΗΜΑΤΑ ΠΟΥ ΑΠΑΙΤΟΥΝ ΚΕΝΤΡΙΚΗ ΠΟΛΙΤΙΚΗ ΑΝΤΙΜΕΤΩΠΙΣΗ</a:t>
            </a:r>
          </a:p>
        </p:txBody>
      </p:sp>
      <p:pic>
        <p:nvPicPr>
          <p:cNvPr id="6" name="Θέση εικόνας 5">
            <a:extLst>
              <a:ext uri="{FF2B5EF4-FFF2-40B4-BE49-F238E27FC236}">
                <a16:creationId xmlns:a16="http://schemas.microsoft.com/office/drawing/2014/main" id="{536069C1-7C37-2B47-5859-1B7F89616618}"/>
              </a:ext>
            </a:extLst>
          </p:cNvPr>
          <p:cNvPicPr>
            <a:picLocks noGrp="1" noChangeAspect="1"/>
          </p:cNvPicPr>
          <p:nvPr>
            <p:ph type="pic" idx="1"/>
          </p:nvPr>
        </p:nvPicPr>
        <p:blipFill>
          <a:blip r:embed="rId2">
            <a:clrChange>
              <a:clrFrom>
                <a:srgbClr val="FECC5D"/>
              </a:clrFrom>
              <a:clrTo>
                <a:srgbClr val="FECC5D">
                  <a:alpha val="0"/>
                </a:srgbClr>
              </a:clrTo>
            </a:clrChange>
          </a:blip>
          <a:srcRect l="9629" r="9629"/>
          <a:stretch/>
        </p:blipFill>
        <p:spPr>
          <a:xfrm flipH="1">
            <a:off x="685982" y="697933"/>
            <a:ext cx="10172972" cy="7874576"/>
          </a:xfrm>
          <a:noFill/>
        </p:spPr>
      </p:pic>
    </p:spTree>
    <p:extLst>
      <p:ext uri="{BB962C8B-B14F-4D97-AF65-F5344CB8AC3E}">
        <p14:creationId xmlns:p14="http://schemas.microsoft.com/office/powerpoint/2010/main" val="1656765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2243CAB-7C06-DA1C-4EFF-FF0F8B34AC4D}"/>
            </a:ext>
          </a:extLst>
        </p:cNvPr>
        <p:cNvGrpSpPr/>
        <p:nvPr/>
      </p:nvGrpSpPr>
      <p:grpSpPr bwMode="auto">
        <a:xfrm>
          <a:off x="0" y="0"/>
          <a:ext cx="0" cy="0"/>
          <a:chOff x="0" y="0"/>
          <a:chExt cx="0" cy="0"/>
        </a:xfrm>
      </p:grpSpPr>
      <p:sp>
        <p:nvSpPr>
          <p:cNvPr id="4" name="Google Shape;405;g38045b68aef_0_63">
            <a:extLst>
              <a:ext uri="{FF2B5EF4-FFF2-40B4-BE49-F238E27FC236}">
                <a16:creationId xmlns:a16="http://schemas.microsoft.com/office/drawing/2014/main" id="{F24333EC-BDC1-F48F-4762-18AB3EF410EF}"/>
              </a:ext>
            </a:extLst>
          </p:cNvPr>
          <p:cNvSpPr txBox="1"/>
          <p:nvPr/>
        </p:nvSpPr>
        <p:spPr bwMode="auto">
          <a:xfrm>
            <a:off x="621151" y="311750"/>
            <a:ext cx="17315157" cy="861744"/>
          </a:xfrm>
          <a:prstGeom prst="rect">
            <a:avLst/>
          </a:prstGeom>
          <a:noFill/>
          <a:ln>
            <a:noFill/>
          </a:ln>
        </p:spPr>
        <p:txBody>
          <a:bodyPr spcFirstLastPara="1" wrap="square" lIns="91425" tIns="91425" rIns="91425" bIns="91425" anchor="t" anchorCtr="0">
            <a:spAutoFit/>
          </a:bodyPr>
          <a:lstStyle/>
          <a:p>
            <a:pPr marL="0" marR="0" lvl="0" indent="0" algn="l">
              <a:buClr>
                <a:srgbClr val="000000"/>
              </a:buClr>
              <a:buSzPts val="5000"/>
              <a:buFont typeface="Arial"/>
              <a:buNone/>
              <a:defRPr/>
            </a:pPr>
            <a:r>
              <a:rPr lang="el-GR" sz="4400" b="1" dirty="0">
                <a:solidFill>
                  <a:schemeClr val="dk1"/>
                </a:solidFill>
                <a:latin typeface="Aptos"/>
                <a:ea typeface="Poppins"/>
                <a:cs typeface="Poppins"/>
              </a:rPr>
              <a:t>ΖΗΤΗΜΑΤΑ ΠΟΥ ΑΠΑΙΤΟΥΝ ΚΕΝΤΡΙΚΗ ΠΟΛΙΤΙΚΗ ΑΝΤΙΜΕΤΩΠΙΣΗ -1</a:t>
            </a:r>
            <a:endParaRPr sz="4400" b="1" i="0" u="none" strike="noStrike" cap="none" dirty="0">
              <a:solidFill>
                <a:schemeClr val="dk1"/>
              </a:solidFill>
              <a:latin typeface="Aptos"/>
              <a:ea typeface="Poppins"/>
              <a:cs typeface="Poppins"/>
            </a:endParaRPr>
          </a:p>
        </p:txBody>
      </p:sp>
      <p:sp>
        <p:nvSpPr>
          <p:cNvPr id="5" name="Google Shape;262;p14">
            <a:extLst>
              <a:ext uri="{FF2B5EF4-FFF2-40B4-BE49-F238E27FC236}">
                <a16:creationId xmlns:a16="http://schemas.microsoft.com/office/drawing/2014/main" id="{89D42EC0-44A0-F121-AB47-315BCD0F9E10}"/>
              </a:ext>
            </a:extLst>
          </p:cNvPr>
          <p:cNvSpPr txBox="1"/>
          <p:nvPr/>
        </p:nvSpPr>
        <p:spPr bwMode="auto">
          <a:xfrm>
            <a:off x="428453" y="1743731"/>
            <a:ext cx="17431093" cy="6370975"/>
          </a:xfrm>
          <a:prstGeom prst="rect">
            <a:avLst/>
          </a:prstGeom>
          <a:noFill/>
          <a:ln>
            <a:noFill/>
          </a:ln>
        </p:spPr>
        <p:txBody>
          <a:bodyPr spcFirstLastPara="1" wrap="square" lIns="0" tIns="0" rIns="0" bIns="0" anchor="t" anchorCtr="0">
            <a:spAutoFit/>
          </a:bodyPr>
          <a:lstStyle/>
          <a:p>
            <a:pPr marL="514350" lvl="0" indent="-514350" algn="just">
              <a:lnSpc>
                <a:spcPct val="150000"/>
              </a:lnSpc>
              <a:spcAft>
                <a:spcPts val="1800"/>
              </a:spcAft>
              <a:buSzPts val="2247"/>
              <a:buFont typeface="+mj-lt"/>
              <a:buAutoNum type="arabicPeriod"/>
              <a:defRPr/>
            </a:pPr>
            <a:r>
              <a:rPr lang="el-GR" sz="2400" b="1" i="0" u="none" strike="noStrike" cap="none" dirty="0">
                <a:solidFill>
                  <a:srgbClr val="000000"/>
                </a:solidFill>
                <a:latin typeface="Aptos Display" panose="020B0004020202020204" pitchFamily="34" charset="0"/>
                <a:ea typeface="Poppins"/>
                <a:cs typeface="Poppins"/>
              </a:rPr>
              <a:t>Απουσία εγκεκριμένου ΠΕΣΔΑ</a:t>
            </a:r>
            <a:r>
              <a:rPr lang="el-GR" sz="2400" b="0" i="0" u="none" strike="noStrike" cap="none" dirty="0">
                <a:solidFill>
                  <a:srgbClr val="000000"/>
                </a:solidFill>
                <a:latin typeface="Aptos Display" panose="020B0004020202020204" pitchFamily="34" charset="0"/>
                <a:ea typeface="Poppins"/>
                <a:cs typeface="Poppins"/>
              </a:rPr>
              <a:t>: </a:t>
            </a:r>
          </a:p>
          <a:p>
            <a:pPr marL="342900" lvl="1" indent="-342900" algn="just">
              <a:lnSpc>
                <a:spcPct val="150000"/>
              </a:lnSpc>
              <a:spcAft>
                <a:spcPts val="1800"/>
              </a:spcAft>
              <a:buSzPts val="2247"/>
              <a:buFont typeface="Arial" panose="020B0604020202020204" pitchFamily="34" charset="0"/>
              <a:buChar char="•"/>
              <a:defRPr/>
            </a:pPr>
            <a:r>
              <a:rPr lang="el-GR" sz="2400" b="0" i="0" u="none" strike="noStrike" cap="none" dirty="0">
                <a:solidFill>
                  <a:srgbClr val="000000"/>
                </a:solidFill>
                <a:latin typeface="Aptos Display" panose="020B0004020202020204" pitchFamily="34" charset="0"/>
                <a:ea typeface="Poppins"/>
                <a:cs typeface="Poppins"/>
              </a:rPr>
              <a:t>Ο</a:t>
            </a:r>
            <a:r>
              <a:rPr lang="el-GR" sz="2400" dirty="0">
                <a:latin typeface="Aptos Display" panose="020B0004020202020204" pitchFamily="34" charset="0"/>
                <a:ea typeface="Poppins"/>
                <a:cs typeface="Poppins"/>
              </a:rPr>
              <a:t>ι Δήμοι δεν γνωρίζουν τους στόχους, τις προβλεπόμενες εγκαταστάσεις και τα χρονοδιαγράμματα. </a:t>
            </a:r>
          </a:p>
          <a:p>
            <a:pPr marL="342900" lvl="1" indent="-342900" algn="just">
              <a:lnSpc>
                <a:spcPct val="150000"/>
              </a:lnSpc>
              <a:spcAft>
                <a:spcPts val="1800"/>
              </a:spcAft>
              <a:buSzPts val="2247"/>
              <a:buFont typeface="Arial" panose="020B0604020202020204" pitchFamily="34" charset="0"/>
              <a:buChar char="•"/>
              <a:defRPr/>
            </a:pPr>
            <a:r>
              <a:rPr lang="el-GR" sz="2400" dirty="0">
                <a:latin typeface="Aptos Display" panose="020B0004020202020204" pitchFamily="34" charset="0"/>
                <a:ea typeface="Poppins"/>
                <a:cs typeface="Poppins"/>
              </a:rPr>
              <a:t>Η διαδικασία των ΟΣΧΣ, που εκπονούνται χωρίς ουσιαστική συμμετοχή των Δήμων και απαιτούν έγκριση από τη ΓΓΔΣΑ πριν την ολοκλήρωση του ΠΕΣΔΑ, ενισχύει τη γραφειοκρατία και καθυστερεί τον σχεδιασμό.</a:t>
            </a:r>
            <a:endParaRPr lang="el-GR" sz="2400" b="0" i="0" u="none" strike="noStrike" cap="none" dirty="0">
              <a:solidFill>
                <a:srgbClr val="000000"/>
              </a:solidFill>
              <a:latin typeface="Aptos Display" panose="020B0004020202020204" pitchFamily="34" charset="0"/>
              <a:ea typeface="Poppins"/>
              <a:cs typeface="Poppins"/>
            </a:endParaRPr>
          </a:p>
          <a:p>
            <a:pPr marL="514350" lvl="0" indent="-514350" algn="just">
              <a:lnSpc>
                <a:spcPct val="150000"/>
              </a:lnSpc>
              <a:spcAft>
                <a:spcPts val="1800"/>
              </a:spcAft>
              <a:buSzPts val="2247"/>
              <a:buFont typeface="+mj-lt"/>
              <a:buAutoNum type="arabicPeriod"/>
              <a:defRPr/>
            </a:pPr>
            <a:r>
              <a:rPr lang="el-GR" sz="2400" b="1" i="0" u="none" strike="noStrike" cap="none" dirty="0">
                <a:solidFill>
                  <a:srgbClr val="000000"/>
                </a:solidFill>
                <a:latin typeface="Aptos Display" panose="020B0004020202020204" pitchFamily="34" charset="0"/>
                <a:ea typeface="Poppins"/>
                <a:cs typeface="Poppins"/>
              </a:rPr>
              <a:t>Απελευθέρωση προσλήψεων προσωπικού</a:t>
            </a:r>
            <a:r>
              <a:rPr lang="el-GR" sz="2400" b="0" i="0" u="none" strike="noStrike" cap="none" dirty="0">
                <a:solidFill>
                  <a:srgbClr val="000000"/>
                </a:solidFill>
                <a:latin typeface="Aptos Display" panose="020B0004020202020204" pitchFamily="34" charset="0"/>
                <a:ea typeface="Poppins"/>
                <a:cs typeface="Poppins"/>
              </a:rPr>
              <a:t>: </a:t>
            </a:r>
          </a:p>
          <a:p>
            <a:pPr marL="342900" lvl="0" indent="-342900" algn="just">
              <a:lnSpc>
                <a:spcPct val="150000"/>
              </a:lnSpc>
              <a:spcAft>
                <a:spcPts val="1800"/>
              </a:spcAft>
              <a:buSzPts val="2247"/>
              <a:buFont typeface="Arial" panose="020B0604020202020204" pitchFamily="34" charset="0"/>
              <a:buChar char="•"/>
              <a:defRPr/>
            </a:pPr>
            <a:r>
              <a:rPr lang="el-GR" sz="2400" dirty="0">
                <a:latin typeface="Aptos Display" panose="020B0004020202020204" pitchFamily="34" charset="0"/>
                <a:ea typeface="Poppins"/>
                <a:cs typeface="Poppins"/>
              </a:rPr>
              <a:t>Οι χρονοβόρες εγκρίσεις για προσλήψεις στις ανταποδοτικές υπηρεσίες οδηγούν σε </a:t>
            </a:r>
            <a:r>
              <a:rPr lang="el-GR" sz="2400" dirty="0" err="1">
                <a:latin typeface="Aptos Display" panose="020B0004020202020204" pitchFamily="34" charset="0"/>
                <a:ea typeface="Poppins"/>
                <a:cs typeface="Poppins"/>
              </a:rPr>
              <a:t>υποστελέχωση</a:t>
            </a:r>
            <a:r>
              <a:rPr lang="el-GR" sz="2400" dirty="0">
                <a:latin typeface="Aptos Display" panose="020B0004020202020204" pitchFamily="34" charset="0"/>
                <a:ea typeface="Poppins"/>
                <a:cs typeface="Poppins"/>
              </a:rPr>
              <a:t> και υπερεργασία συνεργείων. </a:t>
            </a:r>
          </a:p>
          <a:p>
            <a:pPr marL="342900" lvl="0" indent="-342900" algn="just">
              <a:lnSpc>
                <a:spcPct val="150000"/>
              </a:lnSpc>
              <a:spcAft>
                <a:spcPts val="1800"/>
              </a:spcAft>
              <a:buSzPts val="2247"/>
              <a:buFont typeface="Arial" panose="020B0604020202020204" pitchFamily="34" charset="0"/>
              <a:buChar char="•"/>
              <a:defRPr/>
            </a:pPr>
            <a:r>
              <a:rPr lang="el-GR" sz="2400" dirty="0">
                <a:latin typeface="Aptos Display" panose="020B0004020202020204" pitchFamily="34" charset="0"/>
                <a:ea typeface="Poppins"/>
                <a:cs typeface="Poppins"/>
              </a:rPr>
              <a:t>Η πλήρης απελευθέρωση προσλήψεων, όπως προβλέπεται στον νέο Κώδικα Τοπικής Αυτοδιοίκησης (ανακοινώθηκε στις 28.04.2025), θα ενισχύσει την τοπική αυτονομία, θα επιτρέψει ταχύτερη στελέχωση με εξειδικευμένο προσωπικό και θα βελτιώσει την ποιότητα και ασφάλεια των υπηρεσιών.</a:t>
            </a:r>
            <a:endParaRPr lang="el-GR" sz="2400" b="0" i="0" u="none" strike="noStrike" cap="none" dirty="0">
              <a:solidFill>
                <a:srgbClr val="000000"/>
              </a:solidFill>
              <a:latin typeface="Aptos Display" panose="020B0004020202020204" pitchFamily="34" charset="0"/>
              <a:ea typeface="Poppins"/>
              <a:cs typeface="Poppins"/>
            </a:endParaRPr>
          </a:p>
        </p:txBody>
      </p:sp>
      <p:pic>
        <p:nvPicPr>
          <p:cNvPr id="2" name="Εικόνα 1">
            <a:extLst>
              <a:ext uri="{FF2B5EF4-FFF2-40B4-BE49-F238E27FC236}">
                <a16:creationId xmlns:a16="http://schemas.microsoft.com/office/drawing/2014/main" id="{7D67154D-7E21-6FC6-9012-6E04FD905194}"/>
              </a:ext>
            </a:extLst>
          </p:cNvPr>
          <p:cNvPicPr>
            <a:picLocks noChangeAspect="1"/>
          </p:cNvPicPr>
          <p:nvPr/>
        </p:nvPicPr>
        <p:blipFill>
          <a:blip r:embed="rId3"/>
          <a:stretch/>
        </p:blipFill>
        <p:spPr bwMode="auto">
          <a:xfrm>
            <a:off x="515662" y="9933026"/>
            <a:ext cx="801694" cy="216427"/>
          </a:xfrm>
          <a:prstGeom prst="rect">
            <a:avLst/>
          </a:prstGeom>
        </p:spPr>
      </p:pic>
    </p:spTree>
    <p:extLst>
      <p:ext uri="{BB962C8B-B14F-4D97-AF65-F5344CB8AC3E}">
        <p14:creationId xmlns:p14="http://schemas.microsoft.com/office/powerpoint/2010/main" val="293452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6CECAF3-0A77-D72D-B939-5CDB3FF75854}"/>
            </a:ext>
          </a:extLst>
        </p:cNvPr>
        <p:cNvGrpSpPr/>
        <p:nvPr/>
      </p:nvGrpSpPr>
      <p:grpSpPr bwMode="auto">
        <a:xfrm>
          <a:off x="0" y="0"/>
          <a:ext cx="0" cy="0"/>
          <a:chOff x="0" y="0"/>
          <a:chExt cx="0" cy="0"/>
        </a:xfrm>
      </p:grpSpPr>
      <p:sp>
        <p:nvSpPr>
          <p:cNvPr id="4" name="Google Shape;405;g38045b68aef_0_63">
            <a:extLst>
              <a:ext uri="{FF2B5EF4-FFF2-40B4-BE49-F238E27FC236}">
                <a16:creationId xmlns:a16="http://schemas.microsoft.com/office/drawing/2014/main" id="{E35EDA46-8CEB-B096-40C1-6D0D6BDDBB2F}"/>
              </a:ext>
            </a:extLst>
          </p:cNvPr>
          <p:cNvSpPr txBox="1"/>
          <p:nvPr/>
        </p:nvSpPr>
        <p:spPr bwMode="auto">
          <a:xfrm>
            <a:off x="621151" y="311750"/>
            <a:ext cx="18390418" cy="861744"/>
          </a:xfrm>
          <a:prstGeom prst="rect">
            <a:avLst/>
          </a:prstGeom>
          <a:noFill/>
          <a:ln>
            <a:noFill/>
          </a:ln>
        </p:spPr>
        <p:txBody>
          <a:bodyPr spcFirstLastPara="1" wrap="square" lIns="91425" tIns="91425" rIns="91425" bIns="91425" anchor="t" anchorCtr="0">
            <a:spAutoFit/>
          </a:bodyPr>
          <a:lstStyle/>
          <a:p>
            <a:pPr lvl="0">
              <a:buSzPts val="5000"/>
              <a:defRPr/>
            </a:pPr>
            <a:r>
              <a:rPr lang="el-GR" sz="4400" b="1" dirty="0">
                <a:solidFill>
                  <a:schemeClr val="dk1"/>
                </a:solidFill>
                <a:latin typeface="Aptos"/>
                <a:ea typeface="Poppins"/>
                <a:cs typeface="Poppins"/>
              </a:rPr>
              <a:t>ΖΗΤΗΜΑΤΑ ΠΟΥ ΑΠΑΙΤΟΥΝ ΚΕΝΤΡΙΚΗ ΠΟΛΙΤΙΚΗ ΑΝΤΙΜΕΤΩΠΙΣΗ -2</a:t>
            </a:r>
          </a:p>
        </p:txBody>
      </p:sp>
      <p:sp>
        <p:nvSpPr>
          <p:cNvPr id="5" name="Google Shape;262;p14">
            <a:extLst>
              <a:ext uri="{FF2B5EF4-FFF2-40B4-BE49-F238E27FC236}">
                <a16:creationId xmlns:a16="http://schemas.microsoft.com/office/drawing/2014/main" id="{4D9618DC-C1AD-86D7-5E87-A23A5244D119}"/>
              </a:ext>
            </a:extLst>
          </p:cNvPr>
          <p:cNvSpPr txBox="1"/>
          <p:nvPr/>
        </p:nvSpPr>
        <p:spPr bwMode="auto">
          <a:xfrm>
            <a:off x="274320" y="1623985"/>
            <a:ext cx="17739360" cy="7155805"/>
          </a:xfrm>
          <a:prstGeom prst="rect">
            <a:avLst/>
          </a:prstGeom>
          <a:noFill/>
          <a:ln>
            <a:noFill/>
          </a:ln>
        </p:spPr>
        <p:txBody>
          <a:bodyPr spcFirstLastPara="1" wrap="square" lIns="0" tIns="0" rIns="0" bIns="0" anchor="t" anchorCtr="0">
            <a:spAutoFit/>
          </a:bodyPr>
          <a:lstStyle/>
          <a:p>
            <a:pPr marL="514350" lvl="0" indent="-514350" algn="just">
              <a:lnSpc>
                <a:spcPct val="150000"/>
              </a:lnSpc>
              <a:spcAft>
                <a:spcPts val="1800"/>
              </a:spcAft>
              <a:buSzPts val="2247"/>
              <a:buFont typeface="+mj-lt"/>
              <a:buAutoNum type="arabicPeriod" startAt="3"/>
              <a:defRPr/>
            </a:pPr>
            <a:r>
              <a:rPr lang="el-GR" sz="2400" b="1" i="0" u="none" strike="noStrike" cap="none" dirty="0">
                <a:solidFill>
                  <a:srgbClr val="000000"/>
                </a:solidFill>
                <a:latin typeface="Aptos Display" panose="020B0004020202020204" pitchFamily="34" charset="0"/>
                <a:ea typeface="Poppins"/>
                <a:cs typeface="Poppins"/>
              </a:rPr>
              <a:t>Ανεπάρκεια υποδομών διαλογής ανακυκλώσιμων υλικών</a:t>
            </a:r>
            <a:r>
              <a:rPr lang="el-GR" sz="2400" dirty="0">
                <a:latin typeface="Aptos Display" panose="020B0004020202020204" pitchFamily="34" charset="0"/>
                <a:ea typeface="Poppins"/>
                <a:cs typeface="Poppins"/>
              </a:rPr>
              <a:t>: </a:t>
            </a:r>
          </a:p>
          <a:p>
            <a:pPr marL="342900" lvl="0" indent="-342900" algn="just">
              <a:lnSpc>
                <a:spcPct val="150000"/>
              </a:lnSpc>
              <a:spcAft>
                <a:spcPts val="1800"/>
              </a:spcAft>
              <a:buSzPts val="2247"/>
              <a:buFont typeface="Arial" panose="020B0604020202020204" pitchFamily="34" charset="0"/>
              <a:buChar char="•"/>
              <a:defRPr/>
            </a:pPr>
            <a:r>
              <a:rPr lang="el-GR" sz="2400" dirty="0">
                <a:latin typeface="Aptos Display" panose="020B0004020202020204" pitchFamily="34" charset="0"/>
                <a:ea typeface="Poppins"/>
                <a:cs typeface="Poppins"/>
              </a:rPr>
              <a:t>Τα υπάρχοντα ΚΔΑΥ στην Αττική λειτουργούν ήδη στα όριά τους και δεν μπορούν να καλύψουν τις αυξανόμενες ανάγκες των Δήμων. </a:t>
            </a:r>
          </a:p>
          <a:p>
            <a:pPr marL="342900" lvl="0" indent="-342900" algn="just">
              <a:lnSpc>
                <a:spcPct val="150000"/>
              </a:lnSpc>
              <a:spcAft>
                <a:spcPts val="1800"/>
              </a:spcAft>
              <a:buSzPts val="2247"/>
              <a:buFont typeface="Arial" panose="020B0604020202020204" pitchFamily="34" charset="0"/>
              <a:buChar char="•"/>
              <a:defRPr/>
            </a:pPr>
            <a:r>
              <a:rPr lang="el-GR" sz="2400" dirty="0">
                <a:latin typeface="Aptos Display" panose="020B0004020202020204" pitchFamily="34" charset="0"/>
                <a:ea typeface="Poppins"/>
                <a:cs typeface="Poppins"/>
              </a:rPr>
              <a:t>Δίνεται έμφαση στην </a:t>
            </a:r>
            <a:r>
              <a:rPr lang="el-GR" sz="2400" dirty="0" err="1">
                <a:latin typeface="Aptos Display" panose="020B0004020202020204" pitchFamily="34" charset="0"/>
                <a:ea typeface="Poppins"/>
                <a:cs typeface="Poppins"/>
              </a:rPr>
              <a:t>προδιαλογή</a:t>
            </a:r>
            <a:r>
              <a:rPr lang="el-GR" sz="2400" dirty="0">
                <a:latin typeface="Aptos Display" panose="020B0004020202020204" pitchFamily="34" charset="0"/>
                <a:ea typeface="Poppins"/>
                <a:cs typeface="Poppins"/>
              </a:rPr>
              <a:t> και στη δημιουργία «καθαρών» ρευμάτων, ενώ απαιτείται συντονισμένη δράση και κεντρική διαπραγμάτευση για τη βελτίωση συνεργασιών με τα ΚΔΑΥ. </a:t>
            </a:r>
          </a:p>
          <a:p>
            <a:pPr marL="342900" lvl="0" indent="-342900" algn="just">
              <a:lnSpc>
                <a:spcPct val="150000"/>
              </a:lnSpc>
              <a:spcAft>
                <a:spcPts val="1800"/>
              </a:spcAft>
              <a:buSzPts val="2247"/>
              <a:buFont typeface="Arial" panose="020B0604020202020204" pitchFamily="34" charset="0"/>
              <a:buChar char="•"/>
              <a:defRPr/>
            </a:pPr>
            <a:r>
              <a:rPr lang="el-GR" sz="2400" dirty="0">
                <a:latin typeface="Aptos Display" panose="020B0004020202020204" pitchFamily="34" charset="0"/>
                <a:ea typeface="Poppins"/>
                <a:cs typeface="Poppins"/>
              </a:rPr>
              <a:t>Καθοριστικής σημασίας είναι η επιτάχυνση της υλοποίησης των Μονάδων Ανακύκλωσης και Ανάκτησης (ΜΑΑ) στο πλαίσιο του ΕΣΠΑ 2021–2027.</a:t>
            </a:r>
          </a:p>
          <a:p>
            <a:pPr lvl="0" algn="just">
              <a:lnSpc>
                <a:spcPct val="150000"/>
              </a:lnSpc>
              <a:spcAft>
                <a:spcPts val="1800"/>
              </a:spcAft>
              <a:buSzPts val="2247"/>
              <a:defRPr/>
            </a:pPr>
            <a:r>
              <a:rPr lang="el-GR" sz="2400" b="1" i="0" u="none" strike="noStrike" cap="none" dirty="0">
                <a:solidFill>
                  <a:srgbClr val="000000"/>
                </a:solidFill>
                <a:latin typeface="Aptos Display" panose="020B0004020202020204" pitchFamily="34" charset="0"/>
                <a:ea typeface="Poppins"/>
                <a:cs typeface="Poppins"/>
              </a:rPr>
              <a:t>4. Καθυστέρηση ανάπτυξης των Μονάδων Ανακύκλωσης και Ανάκτησης (ΜΑΑ)</a:t>
            </a:r>
            <a:r>
              <a:rPr lang="el-GR" sz="2400" dirty="0">
                <a:latin typeface="Aptos Display" panose="020B0004020202020204" pitchFamily="34" charset="0"/>
                <a:ea typeface="Poppins"/>
                <a:cs typeface="Poppins"/>
              </a:rPr>
              <a:t>: </a:t>
            </a:r>
          </a:p>
          <a:p>
            <a:pPr marL="342900" lvl="0" indent="-342900" algn="just">
              <a:lnSpc>
                <a:spcPct val="150000"/>
              </a:lnSpc>
              <a:spcAft>
                <a:spcPts val="1800"/>
              </a:spcAft>
              <a:buSzPts val="2247"/>
              <a:buFont typeface="Arial" panose="020B0604020202020204" pitchFamily="34" charset="0"/>
              <a:buChar char="•"/>
              <a:defRPr/>
            </a:pPr>
            <a:r>
              <a:rPr lang="el-GR" sz="2400" dirty="0">
                <a:latin typeface="Aptos Display" panose="020B0004020202020204" pitchFamily="34" charset="0"/>
                <a:ea typeface="Poppins"/>
                <a:cs typeface="Poppins"/>
              </a:rPr>
              <a:t>Η έλλειψη λειτουργικών μονάδων επεξεργασίας με γραμμές ανακύκλωσης περιορίζει σημαντικά τις δυνατότητες των Δήμων. </a:t>
            </a:r>
          </a:p>
          <a:p>
            <a:pPr marL="342900" lvl="0" indent="-342900" algn="just">
              <a:lnSpc>
                <a:spcPct val="150000"/>
              </a:lnSpc>
              <a:spcAft>
                <a:spcPts val="1800"/>
              </a:spcAft>
              <a:buSzPts val="2247"/>
              <a:buFont typeface="Arial" panose="020B0604020202020204" pitchFamily="34" charset="0"/>
              <a:buChar char="•"/>
              <a:defRPr/>
            </a:pPr>
            <a:r>
              <a:rPr lang="el-GR" sz="2400" dirty="0">
                <a:latin typeface="Aptos Display" panose="020B0004020202020204" pitchFamily="34" charset="0"/>
                <a:ea typeface="Poppins"/>
                <a:cs typeface="Poppins"/>
              </a:rPr>
              <a:t>Η καθυστέρηση υλοποίησης των έργων δημιουργεί αλυσιδωτές επιπτώσεις στη διαχείριση αποβλήτων, καθιστώντας επιτακτική την άμεση ενεργοποίηση και χρηματοδότηση των σχεδιαζόμενων ΜΑΑ/ΜΕΑ της Αττικής.</a:t>
            </a:r>
            <a:endParaRPr lang="el-GR" sz="2400" b="0" i="0" u="none" strike="noStrike" cap="none" dirty="0">
              <a:solidFill>
                <a:srgbClr val="000000"/>
              </a:solidFill>
              <a:latin typeface="Aptos Display" panose="020B0004020202020204" pitchFamily="34" charset="0"/>
              <a:ea typeface="Poppins"/>
              <a:cs typeface="Poppins"/>
            </a:endParaRPr>
          </a:p>
        </p:txBody>
      </p:sp>
      <p:pic>
        <p:nvPicPr>
          <p:cNvPr id="2" name="Εικόνα 1">
            <a:extLst>
              <a:ext uri="{FF2B5EF4-FFF2-40B4-BE49-F238E27FC236}">
                <a16:creationId xmlns:a16="http://schemas.microsoft.com/office/drawing/2014/main" id="{976DA586-B7E2-DE4B-3FE0-9792DD2D1165}"/>
              </a:ext>
            </a:extLst>
          </p:cNvPr>
          <p:cNvPicPr>
            <a:picLocks noChangeAspect="1"/>
          </p:cNvPicPr>
          <p:nvPr/>
        </p:nvPicPr>
        <p:blipFill>
          <a:blip r:embed="rId3"/>
          <a:stretch/>
        </p:blipFill>
        <p:spPr bwMode="auto">
          <a:xfrm>
            <a:off x="515662" y="9933026"/>
            <a:ext cx="801694" cy="216427"/>
          </a:xfrm>
          <a:prstGeom prst="rect">
            <a:avLst/>
          </a:prstGeom>
        </p:spPr>
      </p:pic>
    </p:spTree>
    <p:extLst>
      <p:ext uri="{BB962C8B-B14F-4D97-AF65-F5344CB8AC3E}">
        <p14:creationId xmlns:p14="http://schemas.microsoft.com/office/powerpoint/2010/main" val="184404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F018645-2F20-CCB1-3610-6C9CE6471D13}"/>
            </a:ext>
          </a:extLst>
        </p:cNvPr>
        <p:cNvGrpSpPr/>
        <p:nvPr/>
      </p:nvGrpSpPr>
      <p:grpSpPr bwMode="auto">
        <a:xfrm>
          <a:off x="0" y="0"/>
          <a:ext cx="0" cy="0"/>
          <a:chOff x="0" y="0"/>
          <a:chExt cx="0" cy="0"/>
        </a:xfrm>
      </p:grpSpPr>
      <p:sp>
        <p:nvSpPr>
          <p:cNvPr id="4" name="Google Shape;405;g38045b68aef_0_63">
            <a:extLst>
              <a:ext uri="{FF2B5EF4-FFF2-40B4-BE49-F238E27FC236}">
                <a16:creationId xmlns:a16="http://schemas.microsoft.com/office/drawing/2014/main" id="{801F6484-5848-BC12-44A9-F3C869EAF994}"/>
              </a:ext>
            </a:extLst>
          </p:cNvPr>
          <p:cNvSpPr txBox="1"/>
          <p:nvPr/>
        </p:nvSpPr>
        <p:spPr bwMode="auto">
          <a:xfrm>
            <a:off x="333955" y="311750"/>
            <a:ext cx="17332891" cy="861744"/>
          </a:xfrm>
          <a:prstGeom prst="rect">
            <a:avLst/>
          </a:prstGeom>
          <a:noFill/>
          <a:ln>
            <a:noFill/>
          </a:ln>
        </p:spPr>
        <p:txBody>
          <a:bodyPr spcFirstLastPara="1" wrap="square" lIns="91425" tIns="91425" rIns="91425" bIns="91425" anchor="t" anchorCtr="0">
            <a:spAutoFit/>
          </a:bodyPr>
          <a:lstStyle/>
          <a:p>
            <a:pPr lvl="0">
              <a:buSzPts val="5000"/>
              <a:defRPr/>
            </a:pPr>
            <a:r>
              <a:rPr lang="el-GR" sz="4400" b="1" dirty="0">
                <a:solidFill>
                  <a:schemeClr val="dk1"/>
                </a:solidFill>
                <a:latin typeface="Aptos"/>
                <a:ea typeface="Poppins"/>
                <a:cs typeface="Poppins"/>
              </a:rPr>
              <a:t>ΖΗΤΗΜΑΤΑ ΠΟΥ ΑΠΑΙΤΟΥΝ ΚΕΝΤΡΙΚΗ ΠΟΛΙΤΙΚΗ ΑΝΤΙΜΕΤΩΠΙΣΗ -3</a:t>
            </a:r>
          </a:p>
        </p:txBody>
      </p:sp>
      <p:sp>
        <p:nvSpPr>
          <p:cNvPr id="5" name="Google Shape;262;p14">
            <a:extLst>
              <a:ext uri="{FF2B5EF4-FFF2-40B4-BE49-F238E27FC236}">
                <a16:creationId xmlns:a16="http://schemas.microsoft.com/office/drawing/2014/main" id="{3A4ABCBE-3E3E-C0C9-EC9F-C8F76D935E45}"/>
              </a:ext>
            </a:extLst>
          </p:cNvPr>
          <p:cNvSpPr txBox="1"/>
          <p:nvPr/>
        </p:nvSpPr>
        <p:spPr bwMode="auto">
          <a:xfrm>
            <a:off x="515662" y="1341382"/>
            <a:ext cx="17151184" cy="8186857"/>
          </a:xfrm>
          <a:prstGeom prst="rect">
            <a:avLst/>
          </a:prstGeom>
          <a:noFill/>
          <a:ln>
            <a:noFill/>
          </a:ln>
        </p:spPr>
        <p:txBody>
          <a:bodyPr spcFirstLastPara="1" wrap="square" lIns="0" tIns="0" rIns="0" bIns="0" anchor="t" anchorCtr="0">
            <a:spAutoFit/>
          </a:bodyPr>
          <a:lstStyle/>
          <a:p>
            <a:pPr marL="514350" marR="0" lvl="0" indent="-514350" algn="just">
              <a:lnSpc>
                <a:spcPct val="150000"/>
              </a:lnSpc>
              <a:spcBef>
                <a:spcPts val="0"/>
              </a:spcBef>
              <a:spcAft>
                <a:spcPts val="1200"/>
              </a:spcAft>
              <a:buClr>
                <a:srgbClr val="000000"/>
              </a:buClr>
              <a:buSzPts val="2247"/>
              <a:buFont typeface="+mj-lt"/>
              <a:buAutoNum type="arabicPeriod" startAt="5"/>
              <a:defRPr/>
            </a:pPr>
            <a:r>
              <a:rPr lang="el-GR" sz="2400" b="1" i="0" u="none" strike="noStrike" cap="none" dirty="0">
                <a:solidFill>
                  <a:srgbClr val="000000"/>
                </a:solidFill>
                <a:latin typeface="Aptos Display" panose="020B0004020202020204" pitchFamily="34" charset="0"/>
                <a:ea typeface="Poppins"/>
                <a:cs typeface="Poppins"/>
              </a:rPr>
              <a:t>Σοβαρή καθυστέρηση στην απόδοση των κονδυλίων του τέλους ταφής</a:t>
            </a:r>
            <a:r>
              <a:rPr lang="el-GR" sz="2400" b="0" i="0" u="none" strike="noStrike" cap="none" dirty="0">
                <a:solidFill>
                  <a:srgbClr val="000000"/>
                </a:solidFill>
                <a:latin typeface="Aptos Display" panose="020B0004020202020204" pitchFamily="34" charset="0"/>
                <a:ea typeface="Poppins"/>
                <a:cs typeface="Poppins"/>
              </a:rPr>
              <a:t>:</a:t>
            </a:r>
          </a:p>
          <a:p>
            <a:pPr marL="342900" lvl="0" indent="-342900" algn="just">
              <a:lnSpc>
                <a:spcPct val="150000"/>
              </a:lnSpc>
              <a:spcAft>
                <a:spcPts val="1200"/>
              </a:spcAft>
              <a:buSzPts val="2247"/>
              <a:buFont typeface="Arial" panose="020B0604020202020204" pitchFamily="34" charset="0"/>
              <a:buChar char="•"/>
              <a:defRPr/>
            </a:pPr>
            <a:r>
              <a:rPr lang="el-GR" sz="2400" dirty="0">
                <a:latin typeface="Aptos Display" panose="020B0004020202020204" pitchFamily="34" charset="0"/>
                <a:ea typeface="Poppins"/>
                <a:cs typeface="Poppins"/>
              </a:rPr>
              <a:t>Οι Δήμοι έχουν προσφύγει στη δικαιοσύνη για τη μη απόδοση των κονδυλίων. </a:t>
            </a:r>
          </a:p>
          <a:p>
            <a:pPr marL="342900" lvl="0" indent="-342900" algn="just">
              <a:lnSpc>
                <a:spcPct val="150000"/>
              </a:lnSpc>
              <a:spcAft>
                <a:spcPts val="1200"/>
              </a:spcAft>
              <a:buSzPts val="2247"/>
              <a:buFont typeface="Arial" panose="020B0604020202020204" pitchFamily="34" charset="0"/>
              <a:buChar char="•"/>
              <a:defRPr/>
            </a:pPr>
            <a:r>
              <a:rPr lang="el-GR" sz="2400" dirty="0">
                <a:latin typeface="Aptos Display" panose="020B0004020202020204" pitchFamily="34" charset="0"/>
                <a:ea typeface="Poppins"/>
                <a:cs typeface="Poppins"/>
              </a:rPr>
              <a:t>Το τέλος ταφής είναι ανταποδοτικός μηχανισμός, που προβλέπει την επιστροφή του 85% των πόρων στους ΟΤΑ για έργα ανακύκλωσης. </a:t>
            </a:r>
          </a:p>
          <a:p>
            <a:pPr marL="342900" lvl="0" indent="-342900" algn="just">
              <a:lnSpc>
                <a:spcPct val="150000"/>
              </a:lnSpc>
              <a:spcAft>
                <a:spcPts val="1200"/>
              </a:spcAft>
              <a:buSzPts val="2247"/>
              <a:buFont typeface="Arial" panose="020B0604020202020204" pitchFamily="34" charset="0"/>
              <a:buChar char="•"/>
              <a:defRPr/>
            </a:pPr>
            <a:r>
              <a:rPr lang="el-GR" sz="2400" dirty="0">
                <a:latin typeface="Aptos Display" panose="020B0004020202020204" pitchFamily="34" charset="0"/>
                <a:ea typeface="Poppins"/>
                <a:cs typeface="Poppins"/>
              </a:rPr>
              <a:t>Η καθυστέρηση διάθεσης των δεκάδων εκατομμυρίων που παραμένουν στα ταμεία του ΕΟΑΝ αποτελεί παραβίαση της νομοθεσίας και πρέπει να αρθεί άμεσα.</a:t>
            </a:r>
            <a:endParaRPr lang="el-GR" sz="2400" b="0" i="0" u="none" strike="noStrike" cap="none" dirty="0">
              <a:solidFill>
                <a:srgbClr val="000000"/>
              </a:solidFill>
              <a:latin typeface="Aptos Display" panose="020B0004020202020204" pitchFamily="34" charset="0"/>
              <a:ea typeface="Poppins"/>
              <a:cs typeface="Poppins"/>
            </a:endParaRPr>
          </a:p>
          <a:p>
            <a:pPr marR="0" lvl="0" algn="just">
              <a:lnSpc>
                <a:spcPct val="150000"/>
              </a:lnSpc>
              <a:spcBef>
                <a:spcPts val="0"/>
              </a:spcBef>
              <a:spcAft>
                <a:spcPts val="1200"/>
              </a:spcAft>
              <a:buClr>
                <a:srgbClr val="000000"/>
              </a:buClr>
              <a:buSzPts val="2247"/>
              <a:defRPr/>
            </a:pPr>
            <a:r>
              <a:rPr lang="el-GR" sz="2400" b="1" i="0" u="none" strike="noStrike" cap="none" dirty="0">
                <a:solidFill>
                  <a:srgbClr val="000000"/>
                </a:solidFill>
                <a:latin typeface="Aptos Display" panose="020B0004020202020204" pitchFamily="34" charset="0"/>
                <a:ea typeface="Poppins"/>
                <a:cs typeface="Poppins"/>
              </a:rPr>
              <a:t>6. Διαχείριση του φαινομένου της άτυπης συλλογής (ρακοσυλλέκτες): </a:t>
            </a:r>
          </a:p>
          <a:p>
            <a:pPr marL="342900" lvl="0" indent="-342900" algn="just">
              <a:lnSpc>
                <a:spcPct val="150000"/>
              </a:lnSpc>
              <a:spcAft>
                <a:spcPts val="1200"/>
              </a:spcAft>
              <a:buSzPts val="2247"/>
              <a:buFont typeface="Arial" panose="020B0604020202020204" pitchFamily="34" charset="0"/>
              <a:buChar char="•"/>
              <a:defRPr/>
            </a:pPr>
            <a:r>
              <a:rPr lang="el-GR" sz="2400" dirty="0">
                <a:latin typeface="Aptos Display" panose="020B0004020202020204" pitchFamily="34" charset="0"/>
                <a:ea typeface="Poppins"/>
                <a:cs typeface="Poppins"/>
              </a:rPr>
              <a:t>Η ανεξέλεγκτη συλλογή υλικών από τους μπλε κάδους μειώνει τις αποδόσεις ανακύκλωσης και αλλοιώνει τα στοιχεία.</a:t>
            </a:r>
          </a:p>
          <a:p>
            <a:pPr marL="342900" lvl="0" indent="-342900" algn="just">
              <a:lnSpc>
                <a:spcPct val="150000"/>
              </a:lnSpc>
              <a:spcAft>
                <a:spcPts val="1200"/>
              </a:spcAft>
              <a:buSzPts val="2247"/>
              <a:buFont typeface="Arial" panose="020B0604020202020204" pitchFamily="34" charset="0"/>
              <a:buChar char="•"/>
              <a:defRPr/>
            </a:pPr>
            <a:r>
              <a:rPr lang="el-GR" sz="2400" dirty="0">
                <a:latin typeface="Aptos Display" panose="020B0004020202020204" pitchFamily="34" charset="0"/>
                <a:ea typeface="Poppins"/>
                <a:cs typeface="Poppins"/>
              </a:rPr>
              <a:t>Απαιτείται ρύθμιση ή ένταξη της δραστηριότητας αυτής σε επίσημες ροές.</a:t>
            </a:r>
            <a:endParaRPr lang="el-GR" sz="2400" b="1" dirty="0">
              <a:latin typeface="Aptos Display" panose="020B0004020202020204" pitchFamily="34" charset="0"/>
              <a:ea typeface="Poppins"/>
              <a:cs typeface="Poppins"/>
            </a:endParaRPr>
          </a:p>
          <a:p>
            <a:pPr marR="0" lvl="0" algn="just">
              <a:lnSpc>
                <a:spcPct val="150000"/>
              </a:lnSpc>
              <a:spcBef>
                <a:spcPts val="0"/>
              </a:spcBef>
              <a:spcAft>
                <a:spcPts val="1200"/>
              </a:spcAft>
              <a:buClr>
                <a:srgbClr val="000000"/>
              </a:buClr>
              <a:buSzPts val="2247"/>
              <a:defRPr/>
            </a:pPr>
            <a:r>
              <a:rPr lang="el-GR" sz="2400" b="1" dirty="0">
                <a:latin typeface="Aptos Display" panose="020B0004020202020204" pitchFamily="34" charset="0"/>
                <a:ea typeface="Poppins"/>
                <a:cs typeface="Poppins"/>
              </a:rPr>
              <a:t>7. Α</a:t>
            </a:r>
            <a:r>
              <a:rPr lang="el-GR" sz="2400" b="1" i="0" u="none" strike="noStrike" cap="none" dirty="0">
                <a:solidFill>
                  <a:srgbClr val="000000"/>
                </a:solidFill>
                <a:latin typeface="Aptos Display" panose="020B0004020202020204" pitchFamily="34" charset="0"/>
                <a:ea typeface="Poppins"/>
                <a:cs typeface="Poppins"/>
              </a:rPr>
              <a:t>νενεργός εξοπλισμός λόγω κεντρικών αστοχιών</a:t>
            </a:r>
            <a:r>
              <a:rPr lang="el-GR" sz="2400" b="0" i="0" u="none" strike="noStrike" cap="none" dirty="0">
                <a:solidFill>
                  <a:srgbClr val="000000"/>
                </a:solidFill>
                <a:latin typeface="Aptos Display" panose="020B0004020202020204" pitchFamily="34" charset="0"/>
                <a:ea typeface="Poppins"/>
                <a:cs typeface="Poppins"/>
              </a:rPr>
              <a:t>:</a:t>
            </a:r>
          </a:p>
          <a:p>
            <a:pPr marL="342900" lvl="0" indent="-342900" algn="just">
              <a:lnSpc>
                <a:spcPct val="150000"/>
              </a:lnSpc>
              <a:spcAft>
                <a:spcPts val="1200"/>
              </a:spcAft>
              <a:buSzPts val="2247"/>
              <a:buFont typeface="Arial" panose="020B0604020202020204" pitchFamily="34" charset="0"/>
              <a:buChar char="•"/>
              <a:defRPr/>
            </a:pPr>
            <a:r>
              <a:rPr lang="el-GR" sz="2400" dirty="0">
                <a:latin typeface="Aptos Display" panose="020B0004020202020204" pitchFamily="34" charset="0"/>
                <a:ea typeface="Poppins"/>
                <a:cs typeface="Poppins"/>
              </a:rPr>
              <a:t>Μεγάλο μέρος του εξοπλισμού που διανεμήθηκε από τον ΕΔΣΝΑ (κάδοι, οχήματα, γωνιές ανακύκλωσης) παραμένει ανενεργό λόγω θεσμικών αστοχιών. </a:t>
            </a:r>
          </a:p>
          <a:p>
            <a:pPr marL="342900" lvl="0" indent="-342900" algn="just">
              <a:lnSpc>
                <a:spcPct val="150000"/>
              </a:lnSpc>
              <a:spcAft>
                <a:spcPts val="1200"/>
              </a:spcAft>
              <a:buSzPts val="2247"/>
              <a:buFont typeface="Arial" panose="020B0604020202020204" pitchFamily="34" charset="0"/>
              <a:buChar char="•"/>
              <a:defRPr/>
            </a:pPr>
            <a:r>
              <a:rPr lang="el-GR" sz="2400" dirty="0">
                <a:latin typeface="Aptos Display" panose="020B0004020202020204" pitchFamily="34" charset="0"/>
                <a:ea typeface="Poppins"/>
                <a:cs typeface="Poppins"/>
              </a:rPr>
              <a:t>Χρειάζεται σαφής απόφαση: μεταβίβαση στους Δήμους ή κεντρική διαχείριση με οργανωμένο πλαίσιο λειτουργίας.</a:t>
            </a:r>
            <a:endParaRPr lang="el-GR" sz="2400" b="0" i="0" u="none" strike="noStrike" cap="none" dirty="0">
              <a:solidFill>
                <a:srgbClr val="000000"/>
              </a:solidFill>
              <a:latin typeface="Aptos Display" panose="020B0004020202020204" pitchFamily="34" charset="0"/>
              <a:ea typeface="Poppins"/>
              <a:cs typeface="Poppins"/>
            </a:endParaRPr>
          </a:p>
        </p:txBody>
      </p:sp>
      <p:pic>
        <p:nvPicPr>
          <p:cNvPr id="2" name="Εικόνα 1">
            <a:extLst>
              <a:ext uri="{FF2B5EF4-FFF2-40B4-BE49-F238E27FC236}">
                <a16:creationId xmlns:a16="http://schemas.microsoft.com/office/drawing/2014/main" id="{D767529E-AE2F-D9EA-042D-556F531186C8}"/>
              </a:ext>
            </a:extLst>
          </p:cNvPr>
          <p:cNvPicPr>
            <a:picLocks noChangeAspect="1"/>
          </p:cNvPicPr>
          <p:nvPr/>
        </p:nvPicPr>
        <p:blipFill>
          <a:blip r:embed="rId3"/>
          <a:stretch/>
        </p:blipFill>
        <p:spPr bwMode="auto">
          <a:xfrm>
            <a:off x="515662" y="9933026"/>
            <a:ext cx="801694" cy="216427"/>
          </a:xfrm>
          <a:prstGeom prst="rect">
            <a:avLst/>
          </a:prstGeom>
        </p:spPr>
      </p:pic>
    </p:spTree>
    <p:extLst>
      <p:ext uri="{BB962C8B-B14F-4D97-AF65-F5344CB8AC3E}">
        <p14:creationId xmlns:p14="http://schemas.microsoft.com/office/powerpoint/2010/main" val="146437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FF32C1-5A64-6207-59CC-8FB1E44E08BB}"/>
              </a:ext>
            </a:extLst>
          </p:cNvPr>
          <p:cNvSpPr>
            <a:spLocks noGrp="1"/>
          </p:cNvSpPr>
          <p:nvPr>
            <p:ph type="title"/>
          </p:nvPr>
        </p:nvSpPr>
        <p:spPr>
          <a:xfrm>
            <a:off x="11827814" y="351527"/>
            <a:ext cx="5662271" cy="5846073"/>
          </a:xfrm>
        </p:spPr>
        <p:txBody>
          <a:bodyPr anchor="b">
            <a:normAutofit/>
          </a:bodyPr>
          <a:lstStyle/>
          <a:p>
            <a:r>
              <a:rPr lang="el-GR" sz="4400" dirty="0">
                <a:latin typeface="Aptos Display" panose="020B0004020202020204" pitchFamily="34" charset="0"/>
              </a:rPr>
              <a:t>Ο ΡΟΛΟΣ (ΑΝΑΝΤΙΚΑΤΑΣΤΑΤΟΣ) ΤΩΝ ΔΗΜΩΝ ΣΤΗΝ ΑΝΑΚΥΚΛΩΣΗ</a:t>
            </a:r>
          </a:p>
        </p:txBody>
      </p:sp>
      <p:pic>
        <p:nvPicPr>
          <p:cNvPr id="6" name="Θέση εικόνας 5">
            <a:extLst>
              <a:ext uri="{FF2B5EF4-FFF2-40B4-BE49-F238E27FC236}">
                <a16:creationId xmlns:a16="http://schemas.microsoft.com/office/drawing/2014/main" id="{5D7EE9AF-31E9-09A5-74A9-24D27C442D94}"/>
              </a:ext>
            </a:extLst>
          </p:cNvPr>
          <p:cNvPicPr>
            <a:picLocks noGrp="1" noChangeAspect="1"/>
          </p:cNvPicPr>
          <p:nvPr>
            <p:ph type="pic" idx="1"/>
          </p:nvPr>
        </p:nvPicPr>
        <p:blipFill>
          <a:blip r:embed="rId2">
            <a:clrChange>
              <a:clrFrom>
                <a:srgbClr val="F9FFFF"/>
              </a:clrFrom>
              <a:clrTo>
                <a:srgbClr val="F9FFFF">
                  <a:alpha val="0"/>
                </a:srgbClr>
              </a:clrTo>
            </a:clrChange>
            <a:extLst>
              <a:ext uri="{BEBA8EAE-BF5A-486C-A8C5-ECC9F3942E4B}">
                <a14:imgProps xmlns:a14="http://schemas.microsoft.com/office/drawing/2010/main">
                  <a14:imgLayer r:embed="rId3">
                    <a14:imgEffect>
                      <a14:colorTemperature colorTemp="5900"/>
                    </a14:imgEffect>
                  </a14:imgLayer>
                </a14:imgProps>
              </a:ext>
            </a:extLst>
          </a:blip>
          <a:srcRect t="10496" b="10496"/>
          <a:stretch/>
        </p:blipFill>
        <p:spPr>
          <a:xfrm flipH="1">
            <a:off x="685982" y="697933"/>
            <a:ext cx="10172972" cy="7874576"/>
          </a:xfrm>
          <a:noFill/>
        </p:spPr>
      </p:pic>
      <p:sp>
        <p:nvSpPr>
          <p:cNvPr id="7" name="TextBox 6">
            <a:extLst>
              <a:ext uri="{FF2B5EF4-FFF2-40B4-BE49-F238E27FC236}">
                <a16:creationId xmlns:a16="http://schemas.microsoft.com/office/drawing/2014/main" id="{88C048A6-6F05-B85E-C19B-00AD57CAF14F}"/>
              </a:ext>
            </a:extLst>
          </p:cNvPr>
          <p:cNvSpPr txBox="1"/>
          <p:nvPr/>
        </p:nvSpPr>
        <p:spPr bwMode="auto">
          <a:xfrm>
            <a:off x="4026876" y="7046222"/>
            <a:ext cx="1336431" cy="576000"/>
          </a:xfrm>
          <a:prstGeom prst="rect">
            <a:avLst/>
          </a:prstGeom>
          <a:solidFill>
            <a:schemeClr val="tx2">
              <a:lumMod val="10000"/>
              <a:lumOff val="90000"/>
            </a:schemeClr>
          </a:solidFill>
        </p:spPr>
        <p:txBody>
          <a:bodyPr wrap="square" rtlCol="0">
            <a:spAutoFit/>
          </a:bodyPr>
          <a:lstStyle/>
          <a:p>
            <a:endParaRPr lang="el-GR" dirty="0"/>
          </a:p>
        </p:txBody>
      </p:sp>
      <p:sp>
        <p:nvSpPr>
          <p:cNvPr id="8" name="TextBox 7">
            <a:extLst>
              <a:ext uri="{FF2B5EF4-FFF2-40B4-BE49-F238E27FC236}">
                <a16:creationId xmlns:a16="http://schemas.microsoft.com/office/drawing/2014/main" id="{6D540170-65D8-9C46-A183-AB8C9F6AA91C}"/>
              </a:ext>
            </a:extLst>
          </p:cNvPr>
          <p:cNvSpPr txBox="1"/>
          <p:nvPr/>
        </p:nvSpPr>
        <p:spPr bwMode="auto">
          <a:xfrm>
            <a:off x="7350369" y="5931225"/>
            <a:ext cx="861646" cy="468000"/>
          </a:xfrm>
          <a:prstGeom prst="rect">
            <a:avLst/>
          </a:prstGeom>
          <a:solidFill>
            <a:schemeClr val="tx2">
              <a:lumMod val="10000"/>
              <a:lumOff val="90000"/>
            </a:schemeClr>
          </a:solidFill>
        </p:spPr>
        <p:txBody>
          <a:bodyPr wrap="square" rtlCol="0">
            <a:spAutoFit/>
          </a:bodyPr>
          <a:lstStyle/>
          <a:p>
            <a:endParaRPr lang="el-GR" dirty="0"/>
          </a:p>
        </p:txBody>
      </p:sp>
    </p:spTree>
    <p:extLst>
      <p:ext uri="{BB962C8B-B14F-4D97-AF65-F5344CB8AC3E}">
        <p14:creationId xmlns:p14="http://schemas.microsoft.com/office/powerpoint/2010/main" val="1756885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22" name="Google Shape;122;p4"/>
          <p:cNvGrpSpPr/>
          <p:nvPr/>
        </p:nvGrpSpPr>
        <p:grpSpPr bwMode="auto">
          <a:xfrm>
            <a:off x="1028700" y="8817125"/>
            <a:ext cx="2514600" cy="441175"/>
            <a:chOff x="0" y="-47625"/>
            <a:chExt cx="662281" cy="116195"/>
          </a:xfrm>
        </p:grpSpPr>
        <p:sp>
          <p:nvSpPr>
            <p:cNvPr id="123" name="Google Shape;123;p4"/>
            <p:cNvSpPr/>
            <p:nvPr/>
          </p:nvSpPr>
          <p:spPr bwMode="auto">
            <a:xfrm>
              <a:off x="0" y="0"/>
              <a:ext cx="662281" cy="68570"/>
            </a:xfrm>
            <a:custGeom>
              <a:avLst/>
              <a:gdLst/>
              <a:ahLst/>
              <a:cxnLst/>
              <a:rect l="l" t="t" r="r" b="b"/>
              <a:pathLst>
                <a:path w="662281" h="68570" extrusionOk="0">
                  <a:moveTo>
                    <a:pt x="0" y="0"/>
                  </a:moveTo>
                  <a:lnTo>
                    <a:pt x="662281" y="0"/>
                  </a:lnTo>
                  <a:lnTo>
                    <a:pt x="662281" y="68570"/>
                  </a:lnTo>
                  <a:lnTo>
                    <a:pt x="0" y="68570"/>
                  </a:lnTo>
                  <a:close/>
                </a:path>
              </a:pathLst>
            </a:custGeom>
            <a:solidFill>
              <a:srgbClr val="004AAD"/>
            </a:solidFill>
            <a:ln>
              <a:noFill/>
            </a:ln>
          </p:spPr>
          <p:txBody>
            <a:bodyPr/>
            <a:lstStyle/>
            <a:p>
              <a:pPr>
                <a:defRPr/>
              </a:pPr>
              <a:endParaRPr lang="el-GR"/>
            </a:p>
          </p:txBody>
        </p:sp>
        <p:sp>
          <p:nvSpPr>
            <p:cNvPr id="124" name="Google Shape;124;p4"/>
            <p:cNvSpPr txBox="1"/>
            <p:nvPr/>
          </p:nvSpPr>
          <p:spPr bwMode="auto">
            <a:xfrm>
              <a:off x="0" y="-47625"/>
              <a:ext cx="662281" cy="116195"/>
            </a:xfrm>
            <a:prstGeom prst="rect">
              <a:avLst/>
            </a:prstGeom>
            <a:noFill/>
            <a:ln>
              <a:noFill/>
            </a:ln>
          </p:spPr>
          <p:txBody>
            <a:bodyPr spcFirstLastPara="1" wrap="square" lIns="50800" tIns="50800" rIns="50800" bIns="50800" anchor="ctr" anchorCtr="0">
              <a:noAutofit/>
            </a:bodyPr>
            <a:lstStyle/>
            <a:p>
              <a:pPr marL="0" marR="0" lvl="0" indent="0" algn="ctr">
                <a:lnSpc>
                  <a:spcPct val="147722"/>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grpSp>
      <p:sp>
        <p:nvSpPr>
          <p:cNvPr id="128" name="Google Shape;128;p4"/>
          <p:cNvSpPr txBox="1"/>
          <p:nvPr/>
        </p:nvSpPr>
        <p:spPr bwMode="auto">
          <a:xfrm>
            <a:off x="1028699" y="1696033"/>
            <a:ext cx="7666892" cy="1292662"/>
          </a:xfrm>
          <a:prstGeom prst="rect">
            <a:avLst/>
          </a:prstGeom>
          <a:noFill/>
          <a:ln>
            <a:noFill/>
          </a:ln>
        </p:spPr>
        <p:txBody>
          <a:bodyPr spcFirstLastPara="1" wrap="square" lIns="0" tIns="0" rIns="0" bIns="0" anchor="t" anchorCtr="0">
            <a:spAutoFit/>
          </a:bodyPr>
          <a:lstStyle/>
          <a:p>
            <a:pPr marL="0" marR="0" lvl="0" indent="0" algn="l">
              <a:lnSpc>
                <a:spcPct val="139996"/>
              </a:lnSpc>
              <a:spcBef>
                <a:spcPts val="0"/>
              </a:spcBef>
              <a:spcAft>
                <a:spcPts val="0"/>
              </a:spcAft>
              <a:buClr>
                <a:srgbClr val="000000"/>
              </a:buClr>
              <a:buSzPts val="5308"/>
              <a:buFont typeface="Arial"/>
              <a:buNone/>
              <a:defRPr/>
            </a:pPr>
            <a:r>
              <a:rPr lang="el-GR" sz="6000" b="1" i="0" u="none" strike="noStrike" cap="none" dirty="0">
                <a:solidFill>
                  <a:srgbClr val="004AAD"/>
                </a:solidFill>
                <a:latin typeface="Aptos Display"/>
                <a:ea typeface="League Spartan"/>
                <a:cs typeface="League Spartan"/>
              </a:rPr>
              <a:t>Το ΟΣΧΣ της</a:t>
            </a:r>
            <a:r>
              <a:rPr lang="en-US" sz="6000" b="1" i="0" u="none" strike="noStrike" cap="none" dirty="0">
                <a:solidFill>
                  <a:srgbClr val="004AAD"/>
                </a:solidFill>
                <a:latin typeface="Aptos Display"/>
                <a:ea typeface="League Spartan"/>
                <a:cs typeface="League Spartan"/>
              </a:rPr>
              <a:t> ΠΕΔΑ</a:t>
            </a:r>
            <a:endParaRPr sz="1600" b="0" i="0" u="none" strike="noStrike" cap="none" dirty="0">
              <a:solidFill>
                <a:srgbClr val="000000"/>
              </a:solidFill>
              <a:latin typeface="Aptos Display"/>
            </a:endParaRPr>
          </a:p>
        </p:txBody>
      </p:sp>
      <p:grpSp>
        <p:nvGrpSpPr>
          <p:cNvPr id="2" name="Ομάδα 1"/>
          <p:cNvGrpSpPr/>
          <p:nvPr/>
        </p:nvGrpSpPr>
        <p:grpSpPr bwMode="auto">
          <a:xfrm>
            <a:off x="12788635" y="1005913"/>
            <a:ext cx="4291983" cy="8275174"/>
            <a:chOff x="8413750" y="1417649"/>
            <a:chExt cx="4291983" cy="8275174"/>
          </a:xfrm>
        </p:grpSpPr>
        <p:grpSp>
          <p:nvGrpSpPr>
            <p:cNvPr id="125" name="Google Shape;125;p4"/>
            <p:cNvGrpSpPr/>
            <p:nvPr/>
          </p:nvGrpSpPr>
          <p:grpSpPr bwMode="auto">
            <a:xfrm>
              <a:off x="8413750" y="1417649"/>
              <a:ext cx="4291983" cy="3965426"/>
              <a:chOff x="0" y="-47625"/>
              <a:chExt cx="1130399" cy="1044392"/>
            </a:xfrm>
          </p:grpSpPr>
          <p:sp>
            <p:nvSpPr>
              <p:cNvPr id="126" name="Google Shape;126;p4"/>
              <p:cNvSpPr/>
              <p:nvPr/>
            </p:nvSpPr>
            <p:spPr bwMode="auto">
              <a:xfrm>
                <a:off x="0" y="0"/>
                <a:ext cx="1130399" cy="996767"/>
              </a:xfrm>
              <a:custGeom>
                <a:avLst/>
                <a:gdLst/>
                <a:ahLst/>
                <a:cxnLst/>
                <a:rect l="l" t="t" r="r" b="b"/>
                <a:pathLst>
                  <a:path w="1130399" h="996767" extrusionOk="0">
                    <a:moveTo>
                      <a:pt x="91994" y="0"/>
                    </a:moveTo>
                    <a:lnTo>
                      <a:pt x="1038405" y="0"/>
                    </a:lnTo>
                    <a:cubicBezTo>
                      <a:pt x="1089212" y="0"/>
                      <a:pt x="1130399" y="41187"/>
                      <a:pt x="1130399" y="91994"/>
                    </a:cubicBezTo>
                    <a:lnTo>
                      <a:pt x="1130399" y="904773"/>
                    </a:lnTo>
                    <a:cubicBezTo>
                      <a:pt x="1130399" y="955580"/>
                      <a:pt x="1089212" y="996767"/>
                      <a:pt x="1038405" y="996767"/>
                    </a:cubicBezTo>
                    <a:lnTo>
                      <a:pt x="91994" y="996767"/>
                    </a:lnTo>
                    <a:cubicBezTo>
                      <a:pt x="41187" y="996767"/>
                      <a:pt x="0" y="955580"/>
                      <a:pt x="0" y="904773"/>
                    </a:cubicBezTo>
                    <a:lnTo>
                      <a:pt x="0" y="91994"/>
                    </a:lnTo>
                    <a:cubicBezTo>
                      <a:pt x="0" y="41187"/>
                      <a:pt x="41187" y="0"/>
                      <a:pt x="91994" y="0"/>
                    </a:cubicBezTo>
                    <a:close/>
                  </a:path>
                </a:pathLst>
              </a:custGeom>
              <a:solidFill>
                <a:srgbClr val="004AAD"/>
              </a:solidFill>
              <a:ln>
                <a:noFill/>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27" name="Google Shape;127;p4"/>
              <p:cNvSpPr txBox="1"/>
              <p:nvPr/>
            </p:nvSpPr>
            <p:spPr bwMode="auto">
              <a:xfrm>
                <a:off x="0" y="-47625"/>
                <a:ext cx="1130399" cy="1044392"/>
              </a:xfrm>
              <a:prstGeom prst="rect">
                <a:avLst/>
              </a:prstGeom>
              <a:noFill/>
              <a:ln>
                <a:noFill/>
              </a:ln>
            </p:spPr>
            <p:txBody>
              <a:bodyPr spcFirstLastPara="1" wrap="square" lIns="50800" tIns="50800" rIns="50800" bIns="50800" anchor="ctr" anchorCtr="0">
                <a:noAutofit/>
              </a:bodyPr>
              <a:lstStyle/>
              <a:p>
                <a:pPr marL="0" marR="0" lvl="0" indent="0" algn="ctr">
                  <a:lnSpc>
                    <a:spcPct val="147722"/>
                  </a:lnSpc>
                  <a:spcBef>
                    <a:spcPts val="0"/>
                  </a:spcBef>
                  <a:spcAft>
                    <a:spcPts val="0"/>
                  </a:spcAft>
                  <a:buClr>
                    <a:srgbClr val="000000"/>
                  </a:buClr>
                  <a:buSzPts val="1800"/>
                  <a:buFont typeface="Arial"/>
                  <a:buNone/>
                  <a:defRPr/>
                </a:pPr>
                <a:r>
                  <a:rPr lang="el-GR" sz="3600" b="0" i="0" u="none" strike="noStrike" cap="none" dirty="0">
                    <a:solidFill>
                      <a:schemeClr val="bg2"/>
                    </a:solidFill>
                    <a:latin typeface="Aptos" panose="020B0004020202020204" pitchFamily="34" charset="0"/>
                    <a:ea typeface="Calibri"/>
                    <a:cs typeface="Calibri"/>
                  </a:rPr>
                  <a:t>Ο ΡΥΠΑΙΝΩΝ ΠΛΗΡΩΝΕΙ </a:t>
                </a:r>
                <a:endParaRPr dirty="0">
                  <a:latin typeface="Aptos" panose="020B0004020202020204" pitchFamily="34" charset="0"/>
                </a:endParaRPr>
              </a:p>
            </p:txBody>
          </p:sp>
        </p:grpSp>
        <p:grpSp>
          <p:nvGrpSpPr>
            <p:cNvPr id="131" name="Google Shape;131;p4"/>
            <p:cNvGrpSpPr/>
            <p:nvPr/>
          </p:nvGrpSpPr>
          <p:grpSpPr bwMode="auto">
            <a:xfrm>
              <a:off x="8413750" y="5727397"/>
              <a:ext cx="4291983" cy="3965426"/>
              <a:chOff x="0" y="-47625"/>
              <a:chExt cx="1130399" cy="1044392"/>
            </a:xfrm>
          </p:grpSpPr>
          <p:sp>
            <p:nvSpPr>
              <p:cNvPr id="132" name="Google Shape;132;p4"/>
              <p:cNvSpPr/>
              <p:nvPr/>
            </p:nvSpPr>
            <p:spPr bwMode="auto">
              <a:xfrm>
                <a:off x="0" y="0"/>
                <a:ext cx="1130399" cy="996767"/>
              </a:xfrm>
              <a:custGeom>
                <a:avLst/>
                <a:gdLst/>
                <a:ahLst/>
                <a:cxnLst/>
                <a:rect l="l" t="t" r="r" b="b"/>
                <a:pathLst>
                  <a:path w="1130399" h="996767" extrusionOk="0">
                    <a:moveTo>
                      <a:pt x="91994" y="0"/>
                    </a:moveTo>
                    <a:lnTo>
                      <a:pt x="1038405" y="0"/>
                    </a:lnTo>
                    <a:cubicBezTo>
                      <a:pt x="1089212" y="0"/>
                      <a:pt x="1130399" y="41187"/>
                      <a:pt x="1130399" y="91994"/>
                    </a:cubicBezTo>
                    <a:lnTo>
                      <a:pt x="1130399" y="904773"/>
                    </a:lnTo>
                    <a:cubicBezTo>
                      <a:pt x="1130399" y="955580"/>
                      <a:pt x="1089212" y="996767"/>
                      <a:pt x="1038405" y="996767"/>
                    </a:cubicBezTo>
                    <a:lnTo>
                      <a:pt x="91994" y="996767"/>
                    </a:lnTo>
                    <a:cubicBezTo>
                      <a:pt x="41187" y="996767"/>
                      <a:pt x="0" y="955580"/>
                      <a:pt x="0" y="904773"/>
                    </a:cubicBezTo>
                    <a:lnTo>
                      <a:pt x="0" y="91994"/>
                    </a:lnTo>
                    <a:cubicBezTo>
                      <a:pt x="0" y="41187"/>
                      <a:pt x="41187" y="0"/>
                      <a:pt x="91994" y="0"/>
                    </a:cubicBezTo>
                    <a:close/>
                  </a:path>
                </a:pathLst>
              </a:custGeom>
              <a:solidFill>
                <a:srgbClr val="004AAD"/>
              </a:solidFill>
              <a:ln>
                <a:noFill/>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33" name="Google Shape;133;p4"/>
              <p:cNvSpPr txBox="1"/>
              <p:nvPr/>
            </p:nvSpPr>
            <p:spPr bwMode="auto">
              <a:xfrm>
                <a:off x="0" y="-47625"/>
                <a:ext cx="1130399" cy="1044392"/>
              </a:xfrm>
              <a:prstGeom prst="rect">
                <a:avLst/>
              </a:prstGeom>
              <a:noFill/>
              <a:ln>
                <a:noFill/>
              </a:ln>
            </p:spPr>
            <p:txBody>
              <a:bodyPr spcFirstLastPara="1" wrap="square" lIns="50800" tIns="50800" rIns="50800" bIns="50800" anchor="ctr" anchorCtr="0">
                <a:noAutofit/>
              </a:bodyPr>
              <a:lstStyle/>
              <a:p>
                <a:pPr marL="0" marR="0" lvl="0" indent="0" algn="ctr">
                  <a:lnSpc>
                    <a:spcPct val="147722"/>
                  </a:lnSpc>
                  <a:spcBef>
                    <a:spcPts val="0"/>
                  </a:spcBef>
                  <a:spcAft>
                    <a:spcPts val="0"/>
                  </a:spcAft>
                  <a:buClr>
                    <a:srgbClr val="000000"/>
                  </a:buClr>
                  <a:buSzPts val="1800"/>
                  <a:buFont typeface="Arial"/>
                  <a:buNone/>
                  <a:defRPr/>
                </a:pPr>
                <a:r>
                  <a:rPr lang="el-GR" sz="3600" b="0" i="0" u="none" strike="noStrike" cap="none" dirty="0">
                    <a:solidFill>
                      <a:schemeClr val="bg2"/>
                    </a:solidFill>
                    <a:latin typeface="Aptos" panose="020B0004020202020204" pitchFamily="34" charset="0"/>
                    <a:ea typeface="Calibri"/>
                    <a:cs typeface="Calibri"/>
                  </a:rPr>
                  <a:t>ΠΛΗΡΩΝΩ ΟΣΟ ΠΕΤΑΩ</a:t>
                </a:r>
                <a:endParaRPr dirty="0">
                  <a:latin typeface="Aptos" panose="020B0004020202020204" pitchFamily="34" charset="0"/>
                </a:endParaRPr>
              </a:p>
            </p:txBody>
          </p:sp>
        </p:grpSp>
      </p:grpSp>
      <p:sp>
        <p:nvSpPr>
          <p:cNvPr id="136" name="Google Shape;136;p4"/>
          <p:cNvSpPr txBox="1"/>
          <p:nvPr/>
        </p:nvSpPr>
        <p:spPr bwMode="auto">
          <a:xfrm>
            <a:off x="834887" y="7097812"/>
            <a:ext cx="11815638" cy="1206484"/>
          </a:xfrm>
          <a:prstGeom prst="rect">
            <a:avLst/>
          </a:prstGeom>
          <a:noFill/>
          <a:ln>
            <a:noFill/>
          </a:ln>
        </p:spPr>
        <p:txBody>
          <a:bodyPr spcFirstLastPara="1" wrap="square" lIns="0" tIns="0" rIns="0" bIns="0" anchor="t" anchorCtr="0">
            <a:spAutoFit/>
          </a:bodyPr>
          <a:lstStyle/>
          <a:p>
            <a:pPr marL="0" marR="0" lvl="0" indent="0" algn="l">
              <a:lnSpc>
                <a:spcPct val="140047"/>
              </a:lnSpc>
              <a:spcBef>
                <a:spcPts val="0"/>
              </a:spcBef>
              <a:spcAft>
                <a:spcPts val="0"/>
              </a:spcAft>
              <a:buClr>
                <a:srgbClr val="000000"/>
              </a:buClr>
              <a:buSzPts val="2125"/>
              <a:buFont typeface="Arial"/>
              <a:buNone/>
              <a:defRPr/>
            </a:pPr>
            <a:r>
              <a:rPr lang="el-GR" sz="2800" b="1" u="none" strike="noStrike" cap="none" dirty="0">
                <a:solidFill>
                  <a:srgbClr val="000000"/>
                </a:solidFill>
                <a:latin typeface="Aptos Display"/>
                <a:ea typeface="Poppins"/>
                <a:cs typeface="Poppins"/>
              </a:rPr>
              <a:t>Στήριξη δήμων για επίτευξη εθνικών στόχων ανακύκλωσης</a:t>
            </a:r>
            <a:r>
              <a:rPr lang="en-US" sz="2800" b="1" u="none" strike="noStrike" cap="none" dirty="0">
                <a:solidFill>
                  <a:srgbClr val="000000"/>
                </a:solidFill>
                <a:latin typeface="Aptos Display"/>
                <a:ea typeface="Poppins"/>
                <a:cs typeface="Poppins"/>
              </a:rPr>
              <a:t> &amp; </a:t>
            </a:r>
            <a:r>
              <a:rPr lang="el-GR" sz="2800" b="1" u="none" strike="noStrike" cap="none" dirty="0">
                <a:solidFill>
                  <a:srgbClr val="000000"/>
                </a:solidFill>
                <a:latin typeface="Aptos Display"/>
                <a:ea typeface="Poppins"/>
                <a:cs typeface="Poppins"/>
              </a:rPr>
              <a:t>ανάδει</a:t>
            </a:r>
            <a:r>
              <a:rPr lang="el-GR" sz="2800" b="1" u="none" strike="noStrike" cap="none" spc="0" dirty="0">
                <a:solidFill>
                  <a:srgbClr val="000000"/>
                </a:solidFill>
                <a:latin typeface="Aptos Display"/>
                <a:ea typeface="Aptos Display"/>
                <a:cs typeface="Aptos Display"/>
              </a:rPr>
              <a:t>ξης τους σε  βασική μονάδα οργάνωσης της διαχείρισης των στερεών αποβλήτων.</a:t>
            </a:r>
            <a:endParaRPr lang="el-GR" sz="1800" b="1" u="none" strike="noStrike" cap="none" dirty="0">
              <a:solidFill>
                <a:srgbClr val="000000"/>
              </a:solidFill>
              <a:latin typeface="Aptos Display"/>
            </a:endParaRPr>
          </a:p>
        </p:txBody>
      </p:sp>
      <p:sp>
        <p:nvSpPr>
          <p:cNvPr id="137" name="Google Shape;137;p4"/>
          <p:cNvSpPr txBox="1"/>
          <p:nvPr/>
        </p:nvSpPr>
        <p:spPr bwMode="auto">
          <a:xfrm>
            <a:off x="962108" y="3358991"/>
            <a:ext cx="11561196" cy="3619452"/>
          </a:xfrm>
          <a:prstGeom prst="rect">
            <a:avLst/>
          </a:prstGeom>
          <a:noFill/>
          <a:ln>
            <a:noFill/>
          </a:ln>
        </p:spPr>
        <p:txBody>
          <a:bodyPr spcFirstLastPara="1" wrap="square" lIns="0" tIns="0" rIns="0" bIns="0" anchor="t" anchorCtr="0">
            <a:spAutoFit/>
          </a:bodyPr>
          <a:lstStyle/>
          <a:p>
            <a:pPr marL="0" marR="0" lvl="0" indent="0" algn="l">
              <a:lnSpc>
                <a:spcPct val="140047"/>
              </a:lnSpc>
              <a:spcBef>
                <a:spcPts val="0"/>
              </a:spcBef>
              <a:spcAft>
                <a:spcPts val="0"/>
              </a:spcAft>
              <a:buClr>
                <a:srgbClr val="000000"/>
              </a:buClr>
              <a:buSzPts val="2125"/>
              <a:buFont typeface="Arial"/>
              <a:buNone/>
              <a:defRPr/>
            </a:pPr>
            <a:r>
              <a:rPr lang="el-GR" sz="2800" b="0" i="0" u="none" strike="noStrike" cap="none" dirty="0">
                <a:solidFill>
                  <a:srgbClr val="000000"/>
                </a:solidFill>
                <a:latin typeface="Aptos Display" panose="020B0004020202020204" pitchFamily="34" charset="0"/>
                <a:ea typeface="Poppins"/>
                <a:cs typeface="Poppins"/>
              </a:rPr>
              <a:t>Καταγραφή και αξιολόγηση των υφιστάμενων προγραμμάτων συλλογής αποβλήτων για την επίτευξη των εθνικών στόχων ανακύκλωσης</a:t>
            </a:r>
            <a:r>
              <a:rPr lang="en-US" sz="2800" b="0" i="0" u="none" strike="noStrike" cap="none" dirty="0">
                <a:solidFill>
                  <a:srgbClr val="000000"/>
                </a:solidFill>
                <a:latin typeface="Aptos Display" panose="020B0004020202020204" pitchFamily="34" charset="0"/>
                <a:ea typeface="Poppins"/>
                <a:cs typeface="Poppins"/>
              </a:rPr>
              <a:t>:</a:t>
            </a:r>
            <a:endParaRPr sz="2800" dirty="0">
              <a:latin typeface="Aptos Display" panose="020B0004020202020204" pitchFamily="34" charset="0"/>
            </a:endParaRPr>
          </a:p>
          <a:p>
            <a:pPr marL="572398" lvl="1" indent="-342900">
              <a:lnSpc>
                <a:spcPct val="140047"/>
              </a:lnSpc>
              <a:buSzPts val="2125"/>
              <a:buFont typeface="Wingdings 2"/>
              <a:buChar char="õ"/>
              <a:defRPr/>
            </a:pPr>
            <a:r>
              <a:rPr lang="el-GR" sz="2800" dirty="0">
                <a:latin typeface="Aptos Display" panose="020B0004020202020204" pitchFamily="34" charset="0"/>
                <a:ea typeface="Poppins"/>
                <a:cs typeface="Poppins"/>
              </a:rPr>
              <a:t>Εκτίμηση ελλείμματος χωριστής συλλογής και επιπέδου  ανακύκλωσης</a:t>
            </a:r>
            <a:endParaRPr sz="2800" dirty="0">
              <a:latin typeface="Aptos Display" panose="020B0004020202020204" pitchFamily="34" charset="0"/>
            </a:endParaRPr>
          </a:p>
          <a:p>
            <a:pPr marL="572398" lvl="1" indent="-342900">
              <a:lnSpc>
                <a:spcPct val="140047"/>
              </a:lnSpc>
              <a:buSzPts val="2125"/>
              <a:buFont typeface="Wingdings 2"/>
              <a:buChar char="õ"/>
              <a:defRPr/>
            </a:pPr>
            <a:r>
              <a:rPr lang="el-GR" sz="2800" dirty="0">
                <a:latin typeface="Aptos Display" panose="020B0004020202020204" pitchFamily="34" charset="0"/>
                <a:ea typeface="Poppins"/>
                <a:cs typeface="Poppins"/>
              </a:rPr>
              <a:t>Εντοπισμός προβλημάτων συλλογής σε εφαρμόσιμα προγράμματα ανακύκλωσης</a:t>
            </a:r>
            <a:endParaRPr lang="el-GR" sz="2800" dirty="0">
              <a:latin typeface="Aptos Display" panose="020B0004020202020204" pitchFamily="34" charset="0"/>
            </a:endParaRPr>
          </a:p>
          <a:p>
            <a:pPr marL="572398" lvl="1" indent="-342900">
              <a:lnSpc>
                <a:spcPct val="140047"/>
              </a:lnSpc>
              <a:buSzPts val="2125"/>
              <a:buFont typeface="Wingdings 2"/>
              <a:buChar char="õ"/>
              <a:defRPr/>
            </a:pPr>
            <a:r>
              <a:rPr lang="el-GR" sz="2800" dirty="0">
                <a:latin typeface="Aptos Display" panose="020B0004020202020204" pitchFamily="34" charset="0"/>
                <a:ea typeface="Poppins"/>
                <a:cs typeface="Poppins"/>
              </a:rPr>
              <a:t>Εντοπισμός ελλείψεων σε εξοπλισμό και υποδομές</a:t>
            </a:r>
            <a:endParaRPr lang="el-GR" sz="2800" dirty="0">
              <a:latin typeface="Aptos Display" panose="020B0004020202020204" pitchFamily="34" charset="0"/>
            </a:endParaRPr>
          </a:p>
        </p:txBody>
      </p:sp>
      <p:pic>
        <p:nvPicPr>
          <p:cNvPr id="5" name="Εικόνα 4"/>
          <p:cNvPicPr>
            <a:picLocks noChangeAspect="1"/>
          </p:cNvPicPr>
          <p:nvPr/>
        </p:nvPicPr>
        <p:blipFill>
          <a:blip r:embed="rId3"/>
          <a:stretch/>
        </p:blipFill>
        <p:spPr bwMode="auto">
          <a:xfrm>
            <a:off x="223957" y="9869233"/>
            <a:ext cx="804742" cy="21947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2A3B34D-0B89-7658-31C7-CF9D5CD11312}"/>
            </a:ext>
          </a:extLst>
        </p:cNvPr>
        <p:cNvGrpSpPr/>
        <p:nvPr/>
      </p:nvGrpSpPr>
      <p:grpSpPr bwMode="auto">
        <a:xfrm>
          <a:off x="0" y="0"/>
          <a:ext cx="0" cy="0"/>
          <a:chOff x="0" y="0"/>
          <a:chExt cx="0" cy="0"/>
        </a:xfrm>
      </p:grpSpPr>
      <p:sp>
        <p:nvSpPr>
          <p:cNvPr id="5" name="Google Shape;262;p14">
            <a:extLst>
              <a:ext uri="{FF2B5EF4-FFF2-40B4-BE49-F238E27FC236}">
                <a16:creationId xmlns:a16="http://schemas.microsoft.com/office/drawing/2014/main" id="{9E19212E-87A4-EEAC-8F64-2AF585D44E66}"/>
              </a:ext>
            </a:extLst>
          </p:cNvPr>
          <p:cNvSpPr txBox="1"/>
          <p:nvPr/>
        </p:nvSpPr>
        <p:spPr bwMode="auto">
          <a:xfrm>
            <a:off x="412518" y="2624899"/>
            <a:ext cx="17254329" cy="5786199"/>
          </a:xfrm>
          <a:prstGeom prst="rect">
            <a:avLst/>
          </a:prstGeom>
          <a:noFill/>
          <a:ln>
            <a:noFill/>
          </a:ln>
        </p:spPr>
        <p:txBody>
          <a:bodyPr spcFirstLastPara="1" wrap="square" lIns="0" tIns="0" rIns="0" bIns="0" anchor="t" anchorCtr="0">
            <a:spAutoFit/>
          </a:bodyPr>
          <a:lstStyle/>
          <a:p>
            <a:pPr marL="633413" indent="-633413" algn="just">
              <a:lnSpc>
                <a:spcPct val="150000"/>
              </a:lnSpc>
              <a:spcAft>
                <a:spcPts val="1200"/>
              </a:spcAft>
              <a:buSzPts val="2247"/>
              <a:buFont typeface="Wingdings 2"/>
              <a:buChar char="õ"/>
              <a:defRPr/>
            </a:pPr>
            <a:r>
              <a:rPr lang="el-GR" sz="2800" dirty="0">
                <a:latin typeface="Aptos"/>
                <a:cs typeface="Poppins"/>
              </a:rPr>
              <a:t>Οι Δήμοι αποτελούν τον βασικό κρίκο που συνδέει την κυκλική οικονομία στην κοινωνία και τις γειτονιές.</a:t>
            </a:r>
          </a:p>
          <a:p>
            <a:pPr marL="633413" indent="-633413" algn="just">
              <a:lnSpc>
                <a:spcPct val="150000"/>
              </a:lnSpc>
              <a:spcAft>
                <a:spcPts val="1200"/>
              </a:spcAft>
              <a:buSzPts val="2247"/>
              <a:buFont typeface="Wingdings 2"/>
              <a:buChar char="õ"/>
              <a:defRPr/>
            </a:pPr>
            <a:r>
              <a:rPr lang="el-GR" sz="2800" dirty="0">
                <a:latin typeface="Aptos"/>
                <a:cs typeface="Poppins"/>
              </a:rPr>
              <a:t>Η Λιουμπλιάνα, πρώτη πρωτεύουσα «μηδενικών αποβλήτων» στην Ευρώπη, απέδειξε ότι δημοτικές υποδομές, διακριτή τιμολόγηση και ενημέρωση μπορούν να μετατρέψουν τους ευρωπαϊκούς στόχους σε καθημερινές πρακτικές.</a:t>
            </a:r>
          </a:p>
          <a:p>
            <a:pPr marL="633413" indent="-633413" algn="just">
              <a:lnSpc>
                <a:spcPct val="150000"/>
              </a:lnSpc>
              <a:spcAft>
                <a:spcPts val="1200"/>
              </a:spcAft>
              <a:buSzPts val="2247"/>
              <a:buFont typeface="Wingdings 2"/>
              <a:buChar char="õ"/>
              <a:defRPr/>
            </a:pPr>
            <a:r>
              <a:rPr lang="el-GR" sz="2800" dirty="0">
                <a:latin typeface="Aptos"/>
                <a:cs typeface="Poppins"/>
              </a:rPr>
              <a:t>Συγκριτικές μελέτες δείχνουν ότι οι Δήμοι λειτουργούν ως μεταφραστές των ευρωπαϊκών πολιτικών σε πράξη (χωριστή συλλογή, πράσινες προμήθειες, βιομηχανική συμβίωση).</a:t>
            </a:r>
          </a:p>
          <a:p>
            <a:pPr marL="633413" indent="-633413" algn="just">
              <a:lnSpc>
                <a:spcPct val="150000"/>
              </a:lnSpc>
              <a:spcAft>
                <a:spcPts val="1200"/>
              </a:spcAft>
              <a:buSzPts val="2247"/>
              <a:buFont typeface="Wingdings 2"/>
              <a:buChar char="õ"/>
              <a:defRPr/>
            </a:pPr>
            <a:r>
              <a:rPr lang="el-GR" sz="2800" dirty="0">
                <a:latin typeface="Aptos"/>
                <a:cs typeface="Poppins"/>
              </a:rPr>
              <a:t>Η ενδυνάμωση των δημοτικών αρμοδιοτήτων και πόρων —θεσμικά, χρηματοδοτικά και επιχειρησιακά— αποτελεί αναγκαία προϋπόθεση για την επιτάχυνση της μετάβασης στην κυκλική οικονομία.</a:t>
            </a:r>
            <a:endParaRPr sz="2800" b="0" i="0" u="none" strike="noStrike" cap="none" dirty="0">
              <a:solidFill>
                <a:srgbClr val="000000"/>
              </a:solidFill>
              <a:latin typeface="Aptos"/>
              <a:ea typeface="Poppins"/>
              <a:cs typeface="Poppins"/>
            </a:endParaRPr>
          </a:p>
        </p:txBody>
      </p:sp>
      <p:sp>
        <p:nvSpPr>
          <p:cNvPr id="2" name="Google Shape;405;g38045b68aef_0_63">
            <a:extLst>
              <a:ext uri="{FF2B5EF4-FFF2-40B4-BE49-F238E27FC236}">
                <a16:creationId xmlns:a16="http://schemas.microsoft.com/office/drawing/2014/main" id="{E0288938-2CD5-A348-4D78-48412D44CDA0}"/>
              </a:ext>
            </a:extLst>
          </p:cNvPr>
          <p:cNvSpPr txBox="1"/>
          <p:nvPr/>
        </p:nvSpPr>
        <p:spPr bwMode="auto">
          <a:xfrm>
            <a:off x="621152" y="655691"/>
            <a:ext cx="17045695" cy="1415742"/>
          </a:xfrm>
          <a:prstGeom prst="rect">
            <a:avLst/>
          </a:prstGeom>
          <a:noFill/>
          <a:ln>
            <a:noFill/>
          </a:ln>
        </p:spPr>
        <p:txBody>
          <a:bodyPr spcFirstLastPara="1" wrap="square" lIns="91425" tIns="91425" rIns="91425" bIns="91425" anchor="t" anchorCtr="0">
            <a:spAutoFit/>
          </a:bodyPr>
          <a:lstStyle/>
          <a:p>
            <a:pPr marL="0" marR="0" lvl="0" indent="0" algn="l">
              <a:lnSpc>
                <a:spcPct val="140000"/>
              </a:lnSpc>
              <a:spcBef>
                <a:spcPts val="600"/>
              </a:spcBef>
              <a:spcAft>
                <a:spcPts val="600"/>
              </a:spcAft>
              <a:buClr>
                <a:srgbClr val="000000"/>
              </a:buClr>
              <a:buSzPts val="5000"/>
              <a:buFont typeface="Arial"/>
              <a:buNone/>
              <a:defRPr/>
            </a:pPr>
            <a:r>
              <a:rPr lang="el-GR" sz="5000" b="1" dirty="0">
                <a:solidFill>
                  <a:schemeClr val="dk1"/>
                </a:solidFill>
                <a:latin typeface="Aptos"/>
                <a:ea typeface="Poppins"/>
                <a:cs typeface="Poppins"/>
              </a:rPr>
              <a:t>ΔΗΜΟΙ ΚΑΙ ΑΝΑΚΥΚΛΩΣΗ</a:t>
            </a:r>
            <a:endParaRPr sz="5000" b="1" i="0" u="none" strike="noStrike" cap="none" dirty="0">
              <a:solidFill>
                <a:schemeClr val="dk1"/>
              </a:solidFill>
              <a:latin typeface="Aptos"/>
              <a:ea typeface="Poppins"/>
              <a:cs typeface="Poppins"/>
            </a:endParaRPr>
          </a:p>
        </p:txBody>
      </p:sp>
      <p:pic>
        <p:nvPicPr>
          <p:cNvPr id="3" name="Εικόνα 2">
            <a:extLst>
              <a:ext uri="{FF2B5EF4-FFF2-40B4-BE49-F238E27FC236}">
                <a16:creationId xmlns:a16="http://schemas.microsoft.com/office/drawing/2014/main" id="{373D572C-46D3-92E6-C662-814A14BA352E}"/>
              </a:ext>
            </a:extLst>
          </p:cNvPr>
          <p:cNvPicPr>
            <a:picLocks noChangeAspect="1"/>
          </p:cNvPicPr>
          <p:nvPr/>
        </p:nvPicPr>
        <p:blipFill>
          <a:blip r:embed="rId3"/>
          <a:stretch/>
        </p:blipFill>
        <p:spPr bwMode="auto">
          <a:xfrm>
            <a:off x="515662" y="9933026"/>
            <a:ext cx="801694" cy="216427"/>
          </a:xfrm>
          <a:prstGeom prst="rect">
            <a:avLst/>
          </a:prstGeom>
        </p:spPr>
      </p:pic>
    </p:spTree>
    <p:extLst>
      <p:ext uri="{BB962C8B-B14F-4D97-AF65-F5344CB8AC3E}">
        <p14:creationId xmlns:p14="http://schemas.microsoft.com/office/powerpoint/2010/main" val="317867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F90E82B-FD36-9887-B113-640C4F365D8E}"/>
            </a:ext>
          </a:extLst>
        </p:cNvPr>
        <p:cNvGrpSpPr/>
        <p:nvPr/>
      </p:nvGrpSpPr>
      <p:grpSpPr bwMode="auto">
        <a:xfrm>
          <a:off x="0" y="0"/>
          <a:ext cx="0" cy="0"/>
          <a:chOff x="0" y="0"/>
          <a:chExt cx="0" cy="0"/>
        </a:xfrm>
      </p:grpSpPr>
      <p:sp>
        <p:nvSpPr>
          <p:cNvPr id="5" name="Google Shape;262;p14">
            <a:extLst>
              <a:ext uri="{FF2B5EF4-FFF2-40B4-BE49-F238E27FC236}">
                <a16:creationId xmlns:a16="http://schemas.microsoft.com/office/drawing/2014/main" id="{BC823743-88B0-5797-FC75-8863F92A00E3}"/>
              </a:ext>
            </a:extLst>
          </p:cNvPr>
          <p:cNvSpPr txBox="1"/>
          <p:nvPr/>
        </p:nvSpPr>
        <p:spPr bwMode="auto">
          <a:xfrm>
            <a:off x="621152" y="1891495"/>
            <a:ext cx="17118207" cy="7879080"/>
          </a:xfrm>
          <a:prstGeom prst="rect">
            <a:avLst/>
          </a:prstGeom>
          <a:noFill/>
          <a:ln>
            <a:noFill/>
          </a:ln>
        </p:spPr>
        <p:txBody>
          <a:bodyPr spcFirstLastPara="1" wrap="square" lIns="0" tIns="0" rIns="0" bIns="0" anchor="t" anchorCtr="0">
            <a:spAutoFit/>
          </a:bodyPr>
          <a:lstStyle/>
          <a:p>
            <a:pPr marL="342900" indent="-342900" algn="just">
              <a:lnSpc>
                <a:spcPct val="150000"/>
              </a:lnSpc>
              <a:spcAft>
                <a:spcPts val="1200"/>
              </a:spcAft>
              <a:buSzPts val="2247"/>
              <a:buFont typeface="Arial" panose="020B0604020202020204" pitchFamily="34" charset="0"/>
              <a:buChar char="•"/>
              <a:defRPr/>
            </a:pPr>
            <a:r>
              <a:rPr lang="el-GR" sz="2400" dirty="0">
                <a:latin typeface="Aptos"/>
                <a:cs typeface="Poppins"/>
              </a:rPr>
              <a:t>Η </a:t>
            </a:r>
            <a:r>
              <a:rPr lang="el-GR" sz="2400" b="1" dirty="0">
                <a:latin typeface="Aptos"/>
                <a:cs typeface="Poppins"/>
              </a:rPr>
              <a:t>ανακύκλωση αποδίδει </a:t>
            </a:r>
            <a:r>
              <a:rPr lang="el-GR" sz="2400" dirty="0">
                <a:latin typeface="Aptos"/>
                <a:cs typeface="Poppins"/>
              </a:rPr>
              <a:t>μόνο όταν ευθυγραμμίζεται με τη </a:t>
            </a:r>
            <a:r>
              <a:rPr lang="el-GR" sz="2400" b="1" dirty="0">
                <a:latin typeface="Aptos"/>
                <a:cs typeface="Poppins"/>
              </a:rPr>
              <a:t>χωρική, κοινωνική και θεσμική πραγματικότητα </a:t>
            </a:r>
            <a:r>
              <a:rPr lang="el-GR" sz="2400" dirty="0">
                <a:latin typeface="Aptos"/>
                <a:cs typeface="Poppins"/>
              </a:rPr>
              <a:t>της παραγωγής αποβλήτων — μια πραγματικότητα που είναι πρωτίστως δημοτική.</a:t>
            </a:r>
          </a:p>
          <a:p>
            <a:pPr marL="342900" indent="-342900" algn="just">
              <a:lnSpc>
                <a:spcPct val="150000"/>
              </a:lnSpc>
              <a:spcAft>
                <a:spcPts val="1200"/>
              </a:spcAft>
              <a:buSzPts val="2247"/>
              <a:buFont typeface="Arial" panose="020B0604020202020204" pitchFamily="34" charset="0"/>
              <a:buChar char="•"/>
              <a:defRPr/>
            </a:pPr>
            <a:r>
              <a:rPr lang="el-GR" sz="2400" dirty="0">
                <a:latin typeface="Aptos"/>
                <a:cs typeface="Poppins"/>
              </a:rPr>
              <a:t>Οι Δήμοι, σε άμεση σχέση με νοικοκυριά και επιχειρήσεις, </a:t>
            </a:r>
            <a:r>
              <a:rPr lang="el-GR" sz="2400" b="1" dirty="0">
                <a:latin typeface="Aptos"/>
                <a:cs typeface="Poppins"/>
              </a:rPr>
              <a:t>διαχειρίζονται τοπικές υποδομές και μπορούν να επηρεάζουν συμπεριφορές </a:t>
            </a:r>
            <a:r>
              <a:rPr lang="el-GR" sz="2400" dirty="0">
                <a:latin typeface="Aptos"/>
                <a:cs typeface="Poppins"/>
              </a:rPr>
              <a:t>μέσω τελών, κινήτρων, κανονισμών και </a:t>
            </a:r>
            <a:r>
              <a:rPr lang="el-GR" sz="2400" dirty="0" err="1">
                <a:latin typeface="Aptos"/>
                <a:cs typeface="Poppins"/>
              </a:rPr>
              <a:t>στοχευμένης</a:t>
            </a:r>
            <a:r>
              <a:rPr lang="el-GR" sz="2400" dirty="0">
                <a:latin typeface="Aptos"/>
                <a:cs typeface="Poppins"/>
              </a:rPr>
              <a:t> επικοινωνίας.</a:t>
            </a:r>
          </a:p>
          <a:p>
            <a:pPr marL="342900" indent="-342900" algn="just">
              <a:lnSpc>
                <a:spcPct val="150000"/>
              </a:lnSpc>
              <a:spcAft>
                <a:spcPts val="1200"/>
              </a:spcAft>
              <a:buSzPts val="2247"/>
              <a:buFont typeface="Arial" panose="020B0604020202020204" pitchFamily="34" charset="0"/>
              <a:buChar char="•"/>
              <a:defRPr/>
            </a:pPr>
            <a:r>
              <a:rPr lang="el-GR" sz="2400" dirty="0">
                <a:latin typeface="Aptos"/>
                <a:cs typeface="Poppins"/>
              </a:rPr>
              <a:t>Η </a:t>
            </a:r>
            <a:r>
              <a:rPr lang="el-GR" sz="2400" b="1" dirty="0">
                <a:latin typeface="Aptos"/>
                <a:cs typeface="Poppins"/>
              </a:rPr>
              <a:t>ευρωπαϊκή εμπειρία </a:t>
            </a:r>
            <a:r>
              <a:rPr lang="el-GR" sz="2400" dirty="0">
                <a:latin typeface="Aptos"/>
                <a:cs typeface="Poppins"/>
              </a:rPr>
              <a:t>δείχνει ότι τα καλύτερα αποτελέσματα προκύπτουν από </a:t>
            </a:r>
            <a:r>
              <a:rPr lang="el-GR" sz="2400" b="1" dirty="0">
                <a:latin typeface="Aptos"/>
                <a:cs typeface="Poppins"/>
              </a:rPr>
              <a:t>μικρές, συντονισμένες παρεμβάσεις στη γειτονιά</a:t>
            </a:r>
            <a:r>
              <a:rPr lang="el-GR" sz="2400" dirty="0">
                <a:latin typeface="Aptos"/>
                <a:cs typeface="Poppins"/>
              </a:rPr>
              <a:t>: χωριστή συλλογή πόρτα-πόρτα, τιμολόγηση ανά όγκο, εκπαίδευση και συνεχή έλεγχο καθαρότητας.</a:t>
            </a:r>
          </a:p>
          <a:p>
            <a:pPr marL="342900" indent="-342900" algn="just">
              <a:lnSpc>
                <a:spcPct val="150000"/>
              </a:lnSpc>
              <a:spcAft>
                <a:spcPts val="1200"/>
              </a:spcAft>
              <a:buSzPts val="2247"/>
              <a:buFont typeface="Arial" panose="020B0604020202020204" pitchFamily="34" charset="0"/>
              <a:buChar char="•"/>
              <a:defRPr/>
            </a:pPr>
            <a:r>
              <a:rPr lang="el-GR" sz="2400" dirty="0">
                <a:latin typeface="Aptos"/>
                <a:cs typeface="Poppins"/>
              </a:rPr>
              <a:t>Η δημοτική κλίμακα υπερέχει στην </a:t>
            </a:r>
            <a:r>
              <a:rPr lang="el-GR" sz="2400" b="1" dirty="0">
                <a:latin typeface="Aptos"/>
                <a:cs typeface="Poppins"/>
              </a:rPr>
              <a:t>προσαρμογή εργαλείων ανά περιοχή, στην επίλυση πρακτικών εμποδίων και στη διαμόρφωση σταθερών συνηθειών.</a:t>
            </a:r>
          </a:p>
          <a:p>
            <a:pPr marL="342900" indent="-342900" algn="just">
              <a:lnSpc>
                <a:spcPct val="150000"/>
              </a:lnSpc>
              <a:spcAft>
                <a:spcPts val="1200"/>
              </a:spcAft>
              <a:buSzPts val="2247"/>
              <a:buFont typeface="Arial" panose="020B0604020202020204" pitchFamily="34" charset="0"/>
              <a:buChar char="•"/>
              <a:defRPr/>
            </a:pPr>
            <a:r>
              <a:rPr lang="el-GR" sz="2400" dirty="0">
                <a:latin typeface="Aptos"/>
                <a:cs typeface="Poppins"/>
              </a:rPr>
              <a:t>Οι Δήμοι διαθέτουν </a:t>
            </a:r>
            <a:r>
              <a:rPr lang="el-GR" sz="2400" b="1" dirty="0">
                <a:latin typeface="Aptos"/>
                <a:cs typeface="Poppins"/>
              </a:rPr>
              <a:t>τρία καθοριστικά πλεονεκτήματα</a:t>
            </a:r>
            <a:r>
              <a:rPr lang="el-GR" sz="2400" dirty="0">
                <a:latin typeface="Aptos"/>
                <a:cs typeface="Poppins"/>
              </a:rPr>
              <a:t>:</a:t>
            </a:r>
          </a:p>
          <a:p>
            <a:pPr marL="342900" lvl="1" indent="-342900" algn="just">
              <a:lnSpc>
                <a:spcPct val="150000"/>
              </a:lnSpc>
              <a:spcAft>
                <a:spcPts val="1200"/>
              </a:spcAft>
              <a:buSzPts val="2247"/>
              <a:buFont typeface="Wingdings" panose="05000000000000000000" pitchFamily="2" charset="2"/>
              <a:buChar char="ü"/>
              <a:defRPr/>
            </a:pPr>
            <a:r>
              <a:rPr lang="el-GR" sz="2400" dirty="0">
                <a:latin typeface="Aptos"/>
                <a:cs typeface="Poppins"/>
              </a:rPr>
              <a:t>Νομιμοποίηση απέναντι στους δημότες</a:t>
            </a:r>
          </a:p>
          <a:p>
            <a:pPr marL="342900" lvl="1" indent="-342900" algn="just">
              <a:lnSpc>
                <a:spcPct val="150000"/>
              </a:lnSpc>
              <a:spcAft>
                <a:spcPts val="1200"/>
              </a:spcAft>
              <a:buSzPts val="2247"/>
              <a:buFont typeface="Wingdings" panose="05000000000000000000" pitchFamily="2" charset="2"/>
              <a:buChar char="ü"/>
              <a:defRPr/>
            </a:pPr>
            <a:r>
              <a:rPr lang="el-GR" sz="2400" dirty="0">
                <a:latin typeface="Aptos"/>
                <a:cs typeface="Poppins"/>
              </a:rPr>
              <a:t>Εγγύτητα και γνώση της τοπικής ετερογένειας</a:t>
            </a:r>
          </a:p>
          <a:p>
            <a:pPr marL="342900" lvl="1" indent="-342900" algn="just">
              <a:lnSpc>
                <a:spcPct val="150000"/>
              </a:lnSpc>
              <a:spcAft>
                <a:spcPts val="1200"/>
              </a:spcAft>
              <a:buSzPts val="2247"/>
              <a:buFont typeface="Wingdings" panose="05000000000000000000" pitchFamily="2" charset="2"/>
              <a:buChar char="ü"/>
              <a:defRPr/>
            </a:pPr>
            <a:r>
              <a:rPr lang="el-GR" sz="2400" dirty="0">
                <a:latin typeface="Aptos"/>
                <a:cs typeface="Poppins"/>
              </a:rPr>
              <a:t>Ευελιξία στην προσαρμογή κανόνων και κινήτρων</a:t>
            </a:r>
          </a:p>
        </p:txBody>
      </p:sp>
      <p:sp>
        <p:nvSpPr>
          <p:cNvPr id="2" name="Google Shape;405;g38045b68aef_0_63">
            <a:extLst>
              <a:ext uri="{FF2B5EF4-FFF2-40B4-BE49-F238E27FC236}">
                <a16:creationId xmlns:a16="http://schemas.microsoft.com/office/drawing/2014/main" id="{FED8B334-B5B1-DFF1-3AA7-1981EEAC6C1A}"/>
              </a:ext>
            </a:extLst>
          </p:cNvPr>
          <p:cNvSpPr txBox="1"/>
          <p:nvPr/>
        </p:nvSpPr>
        <p:spPr bwMode="auto">
          <a:xfrm>
            <a:off x="621152" y="540169"/>
            <a:ext cx="17045695" cy="1415742"/>
          </a:xfrm>
          <a:prstGeom prst="rect">
            <a:avLst/>
          </a:prstGeom>
          <a:noFill/>
          <a:ln>
            <a:noFill/>
          </a:ln>
        </p:spPr>
        <p:txBody>
          <a:bodyPr spcFirstLastPara="1" wrap="square" lIns="91425" tIns="91425" rIns="91425" bIns="91425" anchor="t" anchorCtr="0">
            <a:spAutoFit/>
          </a:bodyPr>
          <a:lstStyle/>
          <a:p>
            <a:pPr marL="0" marR="0" lvl="0" indent="0" algn="l">
              <a:lnSpc>
                <a:spcPct val="140000"/>
              </a:lnSpc>
              <a:spcBef>
                <a:spcPts val="600"/>
              </a:spcBef>
              <a:spcAft>
                <a:spcPts val="600"/>
              </a:spcAft>
              <a:buClr>
                <a:srgbClr val="000000"/>
              </a:buClr>
              <a:buSzPts val="5000"/>
              <a:buFont typeface="Arial"/>
              <a:buNone/>
              <a:defRPr/>
            </a:pPr>
            <a:r>
              <a:rPr lang="el-GR" sz="5000" b="1" dirty="0">
                <a:solidFill>
                  <a:schemeClr val="dk1"/>
                </a:solidFill>
                <a:latin typeface="Aptos"/>
                <a:ea typeface="Poppins"/>
                <a:cs typeface="Poppins"/>
              </a:rPr>
              <a:t>ΑΝΑΚΥΚΛΩΣΗ ΚΑΙ ΔΗΜΟΙ</a:t>
            </a:r>
            <a:endParaRPr sz="5000" b="1" i="0" u="none" strike="noStrike" cap="none" dirty="0">
              <a:solidFill>
                <a:schemeClr val="dk1"/>
              </a:solidFill>
              <a:latin typeface="Aptos"/>
              <a:ea typeface="Poppins"/>
              <a:cs typeface="Poppins"/>
            </a:endParaRPr>
          </a:p>
        </p:txBody>
      </p:sp>
      <p:pic>
        <p:nvPicPr>
          <p:cNvPr id="3" name="Εικόνα 2">
            <a:extLst>
              <a:ext uri="{FF2B5EF4-FFF2-40B4-BE49-F238E27FC236}">
                <a16:creationId xmlns:a16="http://schemas.microsoft.com/office/drawing/2014/main" id="{050CA2E0-BD8B-A72C-0D90-3353DA046090}"/>
              </a:ext>
            </a:extLst>
          </p:cNvPr>
          <p:cNvPicPr>
            <a:picLocks noChangeAspect="1"/>
          </p:cNvPicPr>
          <p:nvPr/>
        </p:nvPicPr>
        <p:blipFill>
          <a:blip r:embed="rId3"/>
          <a:stretch/>
        </p:blipFill>
        <p:spPr bwMode="auto">
          <a:xfrm>
            <a:off x="515662" y="9933026"/>
            <a:ext cx="801694" cy="216427"/>
          </a:xfrm>
          <a:prstGeom prst="rect">
            <a:avLst/>
          </a:prstGeom>
        </p:spPr>
      </p:pic>
    </p:spTree>
    <p:extLst>
      <p:ext uri="{BB962C8B-B14F-4D97-AF65-F5344CB8AC3E}">
        <p14:creationId xmlns:p14="http://schemas.microsoft.com/office/powerpoint/2010/main" val="197104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7B7F813-1F96-6FCA-7B84-7970A4FAB1C2}"/>
            </a:ext>
          </a:extLst>
        </p:cNvPr>
        <p:cNvGrpSpPr/>
        <p:nvPr/>
      </p:nvGrpSpPr>
      <p:grpSpPr bwMode="auto">
        <a:xfrm>
          <a:off x="0" y="0"/>
          <a:ext cx="0" cy="0"/>
          <a:chOff x="0" y="0"/>
          <a:chExt cx="0" cy="0"/>
        </a:xfrm>
      </p:grpSpPr>
      <p:sp>
        <p:nvSpPr>
          <p:cNvPr id="5" name="Google Shape;262;p14">
            <a:extLst>
              <a:ext uri="{FF2B5EF4-FFF2-40B4-BE49-F238E27FC236}">
                <a16:creationId xmlns:a16="http://schemas.microsoft.com/office/drawing/2014/main" id="{49C2C01F-347D-20D3-29BF-8D9681A139EE}"/>
              </a:ext>
            </a:extLst>
          </p:cNvPr>
          <p:cNvSpPr txBox="1"/>
          <p:nvPr/>
        </p:nvSpPr>
        <p:spPr bwMode="auto">
          <a:xfrm>
            <a:off x="763325" y="2388900"/>
            <a:ext cx="16809058" cy="7171194"/>
          </a:xfrm>
          <a:prstGeom prst="rect">
            <a:avLst/>
          </a:prstGeom>
          <a:noFill/>
          <a:ln>
            <a:noFill/>
          </a:ln>
        </p:spPr>
        <p:txBody>
          <a:bodyPr spcFirstLastPara="1" wrap="square" lIns="0" tIns="0" rIns="0" bIns="0" anchor="t" anchorCtr="0">
            <a:spAutoFit/>
          </a:bodyPr>
          <a:lstStyle/>
          <a:p>
            <a:pPr algn="just">
              <a:lnSpc>
                <a:spcPct val="150000"/>
              </a:lnSpc>
              <a:spcAft>
                <a:spcPts val="1200"/>
              </a:spcAft>
              <a:buSzPts val="2247"/>
              <a:defRPr/>
            </a:pPr>
            <a:r>
              <a:rPr lang="el-GR" sz="2400" b="1" dirty="0">
                <a:latin typeface="Aptos"/>
                <a:cs typeface="Poppins"/>
              </a:rPr>
              <a:t>Σε επίπεδο συμπεριφοράς:</a:t>
            </a:r>
          </a:p>
          <a:p>
            <a:pPr marL="342900" indent="-342900" algn="just">
              <a:lnSpc>
                <a:spcPct val="150000"/>
              </a:lnSpc>
              <a:spcAft>
                <a:spcPts val="1200"/>
              </a:spcAft>
              <a:buSzPts val="2247"/>
              <a:buFont typeface="Arial" panose="020B0604020202020204" pitchFamily="34" charset="0"/>
              <a:buChar char="•"/>
              <a:defRPr/>
            </a:pPr>
            <a:r>
              <a:rPr lang="el-GR" sz="2400" dirty="0">
                <a:latin typeface="Aptos"/>
                <a:cs typeface="Poppins"/>
              </a:rPr>
              <a:t>Οι Δήμοι είναι οι μόνοι που μπορούν να συνδυάσουν </a:t>
            </a:r>
            <a:r>
              <a:rPr lang="el-GR" sz="2400" b="1" dirty="0">
                <a:latin typeface="Aptos"/>
                <a:cs typeface="Poppins"/>
              </a:rPr>
              <a:t>εργαλεία αλλαγής συμπεριφοράς</a:t>
            </a:r>
            <a:r>
              <a:rPr lang="el-GR" sz="2400" dirty="0">
                <a:latin typeface="Aptos"/>
                <a:cs typeface="Poppins"/>
              </a:rPr>
              <a:t>, όπως «ώθηση» μέσω απλών κανόνων και οπτικών προτύπων, τιμολόγηση τύπου </a:t>
            </a:r>
            <a:r>
              <a:rPr lang="el-GR" sz="2400" b="1" dirty="0" err="1">
                <a:latin typeface="Aptos"/>
                <a:cs typeface="Poppins"/>
              </a:rPr>
              <a:t>pay-as-you-throw</a:t>
            </a:r>
            <a:r>
              <a:rPr lang="el-GR" sz="2400" dirty="0">
                <a:latin typeface="Aptos"/>
                <a:cs typeface="Poppins"/>
              </a:rPr>
              <a:t>, </a:t>
            </a:r>
            <a:r>
              <a:rPr lang="el-GR" sz="2400" b="1" dirty="0" err="1">
                <a:latin typeface="Aptos"/>
                <a:cs typeface="Poppins"/>
              </a:rPr>
              <a:t>στοχευμένες</a:t>
            </a:r>
            <a:r>
              <a:rPr lang="el-GR" sz="2400" b="1" dirty="0">
                <a:latin typeface="Aptos"/>
                <a:cs typeface="Poppins"/>
              </a:rPr>
              <a:t> καμπάνιες </a:t>
            </a:r>
            <a:r>
              <a:rPr lang="el-GR" sz="2400" dirty="0">
                <a:latin typeface="Aptos"/>
                <a:cs typeface="Poppins"/>
              </a:rPr>
              <a:t>σε σχολεία και επιχειρήσεις, και </a:t>
            </a:r>
            <a:r>
              <a:rPr lang="el-GR" sz="2400" b="1" dirty="0">
                <a:latin typeface="Aptos"/>
                <a:cs typeface="Poppins"/>
              </a:rPr>
              <a:t>έλεγχο καθαρότητας </a:t>
            </a:r>
            <a:r>
              <a:rPr lang="el-GR" sz="2400" dirty="0">
                <a:latin typeface="Aptos"/>
                <a:cs typeface="Poppins"/>
              </a:rPr>
              <a:t>ρευμάτων.</a:t>
            </a:r>
          </a:p>
          <a:p>
            <a:pPr algn="just">
              <a:lnSpc>
                <a:spcPct val="150000"/>
              </a:lnSpc>
              <a:spcAft>
                <a:spcPts val="1200"/>
              </a:spcAft>
              <a:buSzPts val="2247"/>
              <a:defRPr/>
            </a:pPr>
            <a:r>
              <a:rPr lang="el-GR" sz="2400" b="1" dirty="0">
                <a:latin typeface="Aptos"/>
                <a:cs typeface="Poppins"/>
              </a:rPr>
              <a:t>Σε επίπεδο αγορών:</a:t>
            </a:r>
          </a:p>
          <a:p>
            <a:pPr marL="342900" indent="-342900" algn="just">
              <a:lnSpc>
                <a:spcPct val="150000"/>
              </a:lnSpc>
              <a:spcAft>
                <a:spcPts val="1200"/>
              </a:spcAft>
              <a:buSzPts val="2247"/>
              <a:buFont typeface="Arial" panose="020B0604020202020204" pitchFamily="34" charset="0"/>
              <a:buChar char="•"/>
              <a:defRPr/>
            </a:pPr>
            <a:r>
              <a:rPr lang="el-GR" sz="2400" dirty="0">
                <a:latin typeface="Aptos"/>
                <a:cs typeface="Poppins"/>
              </a:rPr>
              <a:t>Οι </a:t>
            </a:r>
            <a:r>
              <a:rPr lang="el-GR" sz="2400" b="1" dirty="0">
                <a:latin typeface="Aptos"/>
                <a:cs typeface="Poppins"/>
              </a:rPr>
              <a:t>δημοτικές προμήθειες και συμβάσεις </a:t>
            </a:r>
            <a:r>
              <a:rPr lang="el-GR" sz="2400" dirty="0">
                <a:latin typeface="Aptos"/>
                <a:cs typeface="Poppins"/>
              </a:rPr>
              <a:t>λειτουργούν ως </a:t>
            </a:r>
            <a:r>
              <a:rPr lang="el-GR" sz="2400" b="1" dirty="0">
                <a:latin typeface="Aptos"/>
                <a:cs typeface="Poppins"/>
              </a:rPr>
              <a:t>σήμα ζήτησης </a:t>
            </a:r>
            <a:r>
              <a:rPr lang="el-GR" sz="2400" dirty="0">
                <a:latin typeface="Aptos"/>
                <a:cs typeface="Poppins"/>
              </a:rPr>
              <a:t>για τοπικούς </a:t>
            </a:r>
            <a:r>
              <a:rPr lang="el-GR" sz="2400" dirty="0" err="1">
                <a:latin typeface="Aptos"/>
                <a:cs typeface="Poppins"/>
              </a:rPr>
              <a:t>παρόχους</a:t>
            </a:r>
            <a:r>
              <a:rPr lang="el-GR" sz="2400" dirty="0">
                <a:latin typeface="Aptos"/>
                <a:cs typeface="Poppins"/>
              </a:rPr>
              <a:t> εξοπλισμού, συντήρησης, ψηφιακής ιχνηλασιμότητας και επαναχρησιμοποίησης, μειώνοντας τον επενδυτικό κίνδυνο και βελτιώνοντας την ποιότητα.</a:t>
            </a:r>
          </a:p>
          <a:p>
            <a:pPr algn="just">
              <a:lnSpc>
                <a:spcPct val="150000"/>
              </a:lnSpc>
              <a:spcAft>
                <a:spcPts val="1200"/>
              </a:spcAft>
              <a:buSzPts val="2247"/>
              <a:defRPr/>
            </a:pPr>
            <a:r>
              <a:rPr lang="el-GR" sz="2400" b="1" dirty="0">
                <a:latin typeface="Aptos"/>
                <a:cs typeface="Poppins"/>
              </a:rPr>
              <a:t>Σε συστημικό επίπεδο:</a:t>
            </a:r>
          </a:p>
          <a:p>
            <a:pPr marL="342900" indent="-342900" algn="just">
              <a:lnSpc>
                <a:spcPct val="150000"/>
              </a:lnSpc>
              <a:spcAft>
                <a:spcPts val="1200"/>
              </a:spcAft>
              <a:buSzPts val="2247"/>
              <a:buFont typeface="Arial" panose="020B0604020202020204" pitchFamily="34" charset="0"/>
              <a:buChar char="•"/>
              <a:defRPr/>
            </a:pPr>
            <a:r>
              <a:rPr lang="el-GR" sz="2400" dirty="0">
                <a:latin typeface="Aptos"/>
                <a:cs typeface="Poppins"/>
              </a:rPr>
              <a:t>Οι Δήμοι αποτελούν κόμβο συνεργασίας μεταξύ </a:t>
            </a:r>
            <a:r>
              <a:rPr lang="el-GR" sz="2400" b="1" dirty="0">
                <a:latin typeface="Aptos"/>
                <a:cs typeface="Poppins"/>
              </a:rPr>
              <a:t>ΔΕΠ, ΚΔΑΥ, ΜΕΑ και τοπικών επιχειρήσεων</a:t>
            </a:r>
            <a:r>
              <a:rPr lang="el-GR" sz="2400" dirty="0">
                <a:latin typeface="Aptos"/>
                <a:cs typeface="Poppins"/>
              </a:rPr>
              <a:t>.</a:t>
            </a:r>
          </a:p>
          <a:p>
            <a:pPr marL="342900" indent="-342900" algn="just">
              <a:lnSpc>
                <a:spcPct val="150000"/>
              </a:lnSpc>
              <a:spcAft>
                <a:spcPts val="1200"/>
              </a:spcAft>
              <a:buSzPts val="2247"/>
              <a:buFont typeface="Arial" panose="020B0604020202020204" pitchFamily="34" charset="0"/>
              <a:buChar char="•"/>
              <a:defRPr/>
            </a:pPr>
            <a:r>
              <a:rPr lang="el-GR" sz="2400" dirty="0">
                <a:latin typeface="Aptos"/>
                <a:cs typeface="Poppins"/>
              </a:rPr>
              <a:t>Όταν ο Δήμος είναι </a:t>
            </a:r>
            <a:r>
              <a:rPr lang="el-GR" sz="2400" b="1" dirty="0">
                <a:latin typeface="Aptos"/>
                <a:cs typeface="Poppins"/>
              </a:rPr>
              <a:t>ισχυρός και συντονισμένος</a:t>
            </a:r>
            <a:r>
              <a:rPr lang="el-GR" sz="2400" dirty="0">
                <a:latin typeface="Aptos"/>
                <a:cs typeface="Poppins"/>
              </a:rPr>
              <a:t>, οι </a:t>
            </a:r>
            <a:r>
              <a:rPr lang="el-GR" sz="2400" dirty="0" err="1">
                <a:latin typeface="Aptos"/>
                <a:cs typeface="Poppins"/>
              </a:rPr>
              <a:t>διεπιφάνειες</a:t>
            </a:r>
            <a:r>
              <a:rPr lang="el-GR" sz="2400" dirty="0">
                <a:latin typeface="Aptos"/>
                <a:cs typeface="Poppins"/>
              </a:rPr>
              <a:t> αυτές μετατρέπονται από </a:t>
            </a:r>
            <a:r>
              <a:rPr lang="el-GR" sz="2400" b="1" dirty="0">
                <a:latin typeface="Aptos"/>
                <a:cs typeface="Poppins"/>
              </a:rPr>
              <a:t>σημεία τριβής σε διαύλους συνεργασίας</a:t>
            </a:r>
            <a:r>
              <a:rPr lang="el-GR" sz="2400" dirty="0">
                <a:latin typeface="Aptos"/>
                <a:cs typeface="Poppins"/>
              </a:rPr>
              <a:t> με μετρήσιμα αποτελέσματα σε αποδόσεις και καθαρότητα.</a:t>
            </a:r>
          </a:p>
        </p:txBody>
      </p:sp>
      <p:sp>
        <p:nvSpPr>
          <p:cNvPr id="2" name="Google Shape;405;g38045b68aef_0_63">
            <a:extLst>
              <a:ext uri="{FF2B5EF4-FFF2-40B4-BE49-F238E27FC236}">
                <a16:creationId xmlns:a16="http://schemas.microsoft.com/office/drawing/2014/main" id="{6FD30A8A-C6B2-D673-2AC5-2FEBF6A0E869}"/>
              </a:ext>
            </a:extLst>
          </p:cNvPr>
          <p:cNvSpPr txBox="1"/>
          <p:nvPr/>
        </p:nvSpPr>
        <p:spPr bwMode="auto">
          <a:xfrm>
            <a:off x="1023189" y="877128"/>
            <a:ext cx="17045695" cy="1415742"/>
          </a:xfrm>
          <a:prstGeom prst="rect">
            <a:avLst/>
          </a:prstGeom>
          <a:noFill/>
          <a:ln>
            <a:noFill/>
          </a:ln>
        </p:spPr>
        <p:txBody>
          <a:bodyPr spcFirstLastPara="1" wrap="square" lIns="91425" tIns="91425" rIns="91425" bIns="91425" anchor="t" anchorCtr="0">
            <a:spAutoFit/>
          </a:bodyPr>
          <a:lstStyle/>
          <a:p>
            <a:pPr marL="0" marR="0" lvl="0" indent="0" algn="l">
              <a:lnSpc>
                <a:spcPct val="140000"/>
              </a:lnSpc>
              <a:spcBef>
                <a:spcPts val="600"/>
              </a:spcBef>
              <a:spcAft>
                <a:spcPts val="600"/>
              </a:spcAft>
              <a:buClr>
                <a:srgbClr val="000000"/>
              </a:buClr>
              <a:buSzPts val="5000"/>
              <a:buFont typeface="Arial"/>
              <a:buNone/>
              <a:defRPr/>
            </a:pPr>
            <a:r>
              <a:rPr lang="el-GR" sz="5000" b="1" dirty="0">
                <a:solidFill>
                  <a:schemeClr val="dk1"/>
                </a:solidFill>
                <a:latin typeface="Aptos"/>
                <a:ea typeface="Poppins"/>
                <a:cs typeface="Poppins"/>
              </a:rPr>
              <a:t>ΟΙ ΔΗΜΟΙ ΚΑΙ Η ΑΛΛΑΓΗ</a:t>
            </a:r>
            <a:endParaRPr sz="5000" b="1" i="0" u="none" strike="noStrike" cap="none" dirty="0">
              <a:solidFill>
                <a:schemeClr val="dk1"/>
              </a:solidFill>
              <a:latin typeface="Aptos"/>
              <a:ea typeface="Poppins"/>
              <a:cs typeface="Poppins"/>
            </a:endParaRPr>
          </a:p>
        </p:txBody>
      </p:sp>
      <p:pic>
        <p:nvPicPr>
          <p:cNvPr id="3" name="Εικόνα 2">
            <a:extLst>
              <a:ext uri="{FF2B5EF4-FFF2-40B4-BE49-F238E27FC236}">
                <a16:creationId xmlns:a16="http://schemas.microsoft.com/office/drawing/2014/main" id="{9C86508E-29CC-BDE7-8D54-5D99E69A6856}"/>
              </a:ext>
            </a:extLst>
          </p:cNvPr>
          <p:cNvPicPr>
            <a:picLocks noChangeAspect="1"/>
          </p:cNvPicPr>
          <p:nvPr/>
        </p:nvPicPr>
        <p:blipFill>
          <a:blip r:embed="rId3"/>
          <a:stretch/>
        </p:blipFill>
        <p:spPr bwMode="auto">
          <a:xfrm>
            <a:off x="515662" y="9933026"/>
            <a:ext cx="801694" cy="216427"/>
          </a:xfrm>
          <a:prstGeom prst="rect">
            <a:avLst/>
          </a:prstGeom>
        </p:spPr>
      </p:pic>
    </p:spTree>
    <p:extLst>
      <p:ext uri="{BB962C8B-B14F-4D97-AF65-F5344CB8AC3E}">
        <p14:creationId xmlns:p14="http://schemas.microsoft.com/office/powerpoint/2010/main" val="3525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0743A30-592E-BBB6-56A6-298E381033E3}"/>
            </a:ext>
          </a:extLst>
        </p:cNvPr>
        <p:cNvGrpSpPr/>
        <p:nvPr/>
      </p:nvGrpSpPr>
      <p:grpSpPr bwMode="auto">
        <a:xfrm>
          <a:off x="0" y="0"/>
          <a:ext cx="0" cy="0"/>
          <a:chOff x="0" y="0"/>
          <a:chExt cx="0" cy="0"/>
        </a:xfrm>
      </p:grpSpPr>
      <p:sp>
        <p:nvSpPr>
          <p:cNvPr id="5" name="Google Shape;262;p14">
            <a:extLst>
              <a:ext uri="{FF2B5EF4-FFF2-40B4-BE49-F238E27FC236}">
                <a16:creationId xmlns:a16="http://schemas.microsoft.com/office/drawing/2014/main" id="{DA59D123-B809-B2CA-F413-BE3C6067DC9E}"/>
              </a:ext>
            </a:extLst>
          </p:cNvPr>
          <p:cNvSpPr txBox="1"/>
          <p:nvPr/>
        </p:nvSpPr>
        <p:spPr bwMode="auto">
          <a:xfrm>
            <a:off x="677969" y="1549909"/>
            <a:ext cx="16750338" cy="8279190"/>
          </a:xfrm>
          <a:prstGeom prst="rect">
            <a:avLst/>
          </a:prstGeom>
          <a:noFill/>
          <a:ln>
            <a:noFill/>
          </a:ln>
        </p:spPr>
        <p:txBody>
          <a:bodyPr spcFirstLastPara="1" wrap="square" lIns="0" tIns="0" rIns="0" bIns="0" anchor="t" anchorCtr="0">
            <a:spAutoFit/>
          </a:bodyPr>
          <a:lstStyle/>
          <a:p>
            <a:pPr marL="342900" indent="-342900" algn="just">
              <a:lnSpc>
                <a:spcPct val="150000"/>
              </a:lnSpc>
              <a:spcAft>
                <a:spcPts val="1200"/>
              </a:spcAft>
              <a:buSzPts val="2247"/>
              <a:buFont typeface="Arial" panose="020B0604020202020204" pitchFamily="34" charset="0"/>
              <a:buChar char="•"/>
              <a:defRPr/>
            </a:pPr>
            <a:r>
              <a:rPr lang="el-GR" sz="2400" dirty="0">
                <a:latin typeface="Aptos"/>
                <a:cs typeface="Poppins"/>
              </a:rPr>
              <a:t>Η </a:t>
            </a:r>
            <a:r>
              <a:rPr lang="el-GR" sz="2400" b="1" dirty="0">
                <a:latin typeface="Aptos"/>
                <a:cs typeface="Poppins"/>
              </a:rPr>
              <a:t>ενίσχυση των Δήμων </a:t>
            </a:r>
            <a:r>
              <a:rPr lang="el-GR" sz="2400" dirty="0">
                <a:latin typeface="Aptos"/>
                <a:cs typeface="Poppins"/>
              </a:rPr>
              <a:t>δεν είναι πολυτέλεια, αλλά </a:t>
            </a:r>
            <a:r>
              <a:rPr lang="el-GR" sz="2400" b="1" dirty="0">
                <a:latin typeface="Aptos"/>
                <a:cs typeface="Poppins"/>
              </a:rPr>
              <a:t>απαραίτητη προϋπόθεση </a:t>
            </a:r>
            <a:r>
              <a:rPr lang="el-GR" sz="2400" dirty="0">
                <a:latin typeface="Aptos"/>
                <a:cs typeface="Poppins"/>
              </a:rPr>
              <a:t>για την επιτυχία της κυκλικής οικονομίας. </a:t>
            </a:r>
          </a:p>
          <a:p>
            <a:pPr marL="342900" indent="-342900" algn="just">
              <a:lnSpc>
                <a:spcPct val="150000"/>
              </a:lnSpc>
              <a:spcAft>
                <a:spcPts val="1200"/>
              </a:spcAft>
              <a:buSzPts val="2247"/>
              <a:buFont typeface="Arial" panose="020B0604020202020204" pitchFamily="34" charset="0"/>
              <a:buChar char="•"/>
              <a:defRPr/>
            </a:pPr>
            <a:r>
              <a:rPr lang="el-GR" sz="2400" dirty="0">
                <a:latin typeface="Aptos"/>
                <a:cs typeface="Poppins"/>
              </a:rPr>
              <a:t>Απαιτείται στήριξη σε πέντε επίπεδα:</a:t>
            </a:r>
          </a:p>
          <a:p>
            <a:pPr marL="457200" indent="-457200" algn="just">
              <a:lnSpc>
                <a:spcPct val="150000"/>
              </a:lnSpc>
              <a:spcAft>
                <a:spcPts val="1200"/>
              </a:spcAft>
              <a:buSzPts val="2247"/>
              <a:buAutoNum type="arabicPeriod"/>
              <a:defRPr/>
            </a:pPr>
            <a:r>
              <a:rPr lang="el-GR" sz="2400" b="1" dirty="0">
                <a:latin typeface="Aptos"/>
                <a:cs typeface="Poppins"/>
              </a:rPr>
              <a:t>Θεσμικά: </a:t>
            </a:r>
            <a:r>
              <a:rPr lang="el-GR" sz="2400" dirty="0">
                <a:latin typeface="Aptos"/>
                <a:cs typeface="Poppins"/>
              </a:rPr>
              <a:t>Σαφείς αρμοδιότητες στη χωριστή συλλογή, απλούστευση προσλήψεων, δυνατότητα διαφοροποιημένων τελών και πρόσβαση σε δεδομένα από τα σχήματα ΔΕΠ.</a:t>
            </a:r>
          </a:p>
          <a:p>
            <a:pPr marL="457200" indent="-457200" algn="just">
              <a:lnSpc>
                <a:spcPct val="150000"/>
              </a:lnSpc>
              <a:spcAft>
                <a:spcPts val="1200"/>
              </a:spcAft>
              <a:buSzPts val="2247"/>
              <a:buAutoNum type="arabicPeriod"/>
              <a:defRPr/>
            </a:pPr>
            <a:r>
              <a:rPr lang="el-GR" sz="2400" b="1" dirty="0">
                <a:latin typeface="Aptos"/>
                <a:cs typeface="Poppins"/>
              </a:rPr>
              <a:t>Χρηματοδοτικά: </a:t>
            </a:r>
            <a:r>
              <a:rPr lang="el-GR" sz="2400" dirty="0">
                <a:latin typeface="Aptos"/>
                <a:cs typeface="Poppins"/>
              </a:rPr>
              <a:t>Σταθερές ροές από τέλη ταφής και ανταποδοτικά έσοδα, συνδυασμένες με ευρωπαϊκούς πόρους για εξοπλισμό, πράσινα σημεία και κέντρα επαναχρησιμοποίησης, καθώς και ρήτρες απόδοσης που επιβραβεύουν την καθαρότητα. </a:t>
            </a:r>
          </a:p>
          <a:p>
            <a:pPr marL="457200" indent="-457200" algn="just">
              <a:lnSpc>
                <a:spcPct val="150000"/>
              </a:lnSpc>
              <a:spcAft>
                <a:spcPts val="1200"/>
              </a:spcAft>
              <a:buSzPts val="2247"/>
              <a:buAutoNum type="arabicPeriod"/>
              <a:defRPr/>
            </a:pPr>
            <a:r>
              <a:rPr lang="el-GR" sz="2400" b="1" dirty="0">
                <a:latin typeface="Aptos"/>
                <a:cs typeface="Poppins"/>
              </a:rPr>
              <a:t>Επιχειρησιακά:</a:t>
            </a:r>
            <a:r>
              <a:rPr lang="el-GR" sz="2400" dirty="0">
                <a:latin typeface="Aptos"/>
                <a:cs typeface="Poppins"/>
              </a:rPr>
              <a:t> Σύγχρονα δημοτικά σχέδια ανακύκλωσης, κοινοί δείκτες απόδοσης, τηλεματική στόλου, GIS για βέλτιστη </a:t>
            </a:r>
            <a:r>
              <a:rPr lang="el-GR" sz="2400" dirty="0" err="1">
                <a:latin typeface="Aptos"/>
                <a:cs typeface="Poppins"/>
              </a:rPr>
              <a:t>χωροθέτηση</a:t>
            </a:r>
            <a:r>
              <a:rPr lang="el-GR" sz="2400" dirty="0">
                <a:latin typeface="Aptos"/>
                <a:cs typeface="Poppins"/>
              </a:rPr>
              <a:t> και ανοικτά δεδομένα για διαφάνεια.</a:t>
            </a:r>
          </a:p>
          <a:p>
            <a:pPr marL="457200" indent="-457200" algn="just">
              <a:lnSpc>
                <a:spcPct val="150000"/>
              </a:lnSpc>
              <a:spcAft>
                <a:spcPts val="1200"/>
              </a:spcAft>
              <a:buSzPts val="2247"/>
              <a:buAutoNum type="arabicPeriod"/>
              <a:defRPr/>
            </a:pPr>
            <a:r>
              <a:rPr lang="el-GR" sz="2400" b="1" dirty="0">
                <a:latin typeface="Aptos"/>
                <a:cs typeface="Poppins"/>
              </a:rPr>
              <a:t>Τεχνολογικά: </a:t>
            </a:r>
            <a:r>
              <a:rPr lang="el-GR" sz="2400" dirty="0">
                <a:latin typeface="Aptos"/>
                <a:cs typeface="Poppins"/>
              </a:rPr>
              <a:t>Αισθητήρες πληρότητας, RFID/QR για ιχνηλασιμότητα, ψηφιακές εφαρμογές επιβράβευσης πολιτών και </a:t>
            </a:r>
            <a:r>
              <a:rPr lang="el-GR" sz="2400" dirty="0" err="1">
                <a:latin typeface="Aptos"/>
                <a:cs typeface="Poppins"/>
              </a:rPr>
              <a:t>analytics</a:t>
            </a:r>
            <a:r>
              <a:rPr lang="el-GR" sz="2400" dirty="0">
                <a:latin typeface="Aptos"/>
                <a:cs typeface="Poppins"/>
              </a:rPr>
              <a:t> για δυναμική βελτιστοποίηση δρομολογίων. </a:t>
            </a:r>
          </a:p>
          <a:p>
            <a:pPr marL="457200" indent="-457200" algn="just">
              <a:lnSpc>
                <a:spcPct val="150000"/>
              </a:lnSpc>
              <a:spcAft>
                <a:spcPts val="1200"/>
              </a:spcAft>
              <a:buSzPts val="2247"/>
              <a:buAutoNum type="arabicPeriod"/>
              <a:defRPr/>
            </a:pPr>
            <a:r>
              <a:rPr lang="el-GR" sz="2400" b="1" dirty="0">
                <a:latin typeface="Aptos"/>
                <a:cs typeface="Poppins"/>
              </a:rPr>
              <a:t>Ανθρώπινο δυναμικό: </a:t>
            </a:r>
            <a:r>
              <a:rPr lang="el-GR" sz="2400" dirty="0">
                <a:latin typeface="Aptos"/>
                <a:cs typeface="Poppins"/>
              </a:rPr>
              <a:t>Σταθερές ομάδες συλλογής και ελέγχου, συνεχής κατάρτιση και δημοτικοί </a:t>
            </a:r>
            <a:r>
              <a:rPr lang="el-GR" sz="2400" dirty="0" err="1">
                <a:latin typeface="Aptos"/>
                <a:cs typeface="Poppins"/>
              </a:rPr>
              <a:t>facilitators</a:t>
            </a:r>
            <a:r>
              <a:rPr lang="el-GR" sz="2400" dirty="0">
                <a:latin typeface="Aptos"/>
                <a:cs typeface="Poppins"/>
              </a:rPr>
              <a:t> που συνεργάζονται με πολυκατοικίες και επιχειρήσεις υψηλής παραγωγής αποβλήτων.</a:t>
            </a:r>
          </a:p>
        </p:txBody>
      </p:sp>
      <p:sp>
        <p:nvSpPr>
          <p:cNvPr id="2" name="Google Shape;405;g38045b68aef_0_63">
            <a:extLst>
              <a:ext uri="{FF2B5EF4-FFF2-40B4-BE49-F238E27FC236}">
                <a16:creationId xmlns:a16="http://schemas.microsoft.com/office/drawing/2014/main" id="{D5A2AF0A-D19E-A85E-4831-C6B57B45CF31}"/>
              </a:ext>
            </a:extLst>
          </p:cNvPr>
          <p:cNvSpPr txBox="1"/>
          <p:nvPr/>
        </p:nvSpPr>
        <p:spPr bwMode="auto">
          <a:xfrm>
            <a:off x="621152" y="457901"/>
            <a:ext cx="17045695" cy="1415742"/>
          </a:xfrm>
          <a:prstGeom prst="rect">
            <a:avLst/>
          </a:prstGeom>
          <a:noFill/>
          <a:ln>
            <a:noFill/>
          </a:ln>
        </p:spPr>
        <p:txBody>
          <a:bodyPr spcFirstLastPara="1" wrap="square" lIns="91425" tIns="91425" rIns="91425" bIns="91425" anchor="t" anchorCtr="0">
            <a:spAutoFit/>
          </a:bodyPr>
          <a:lstStyle/>
          <a:p>
            <a:pPr marL="0" marR="0" lvl="0" indent="0" algn="l">
              <a:lnSpc>
                <a:spcPct val="140000"/>
              </a:lnSpc>
              <a:spcBef>
                <a:spcPts val="600"/>
              </a:spcBef>
              <a:spcAft>
                <a:spcPts val="600"/>
              </a:spcAft>
              <a:buClr>
                <a:srgbClr val="000000"/>
              </a:buClr>
              <a:buSzPts val="5000"/>
              <a:buFont typeface="Arial"/>
              <a:buNone/>
              <a:defRPr/>
            </a:pPr>
            <a:r>
              <a:rPr lang="el-GR" sz="5000" b="1" dirty="0">
                <a:solidFill>
                  <a:schemeClr val="dk1"/>
                </a:solidFill>
                <a:latin typeface="Aptos"/>
                <a:ea typeface="Poppins"/>
                <a:cs typeface="Poppins"/>
              </a:rPr>
              <a:t>Ο ΔΗΜΟΣ</a:t>
            </a:r>
            <a:endParaRPr sz="5000" b="1" i="0" u="none" strike="noStrike" cap="none" dirty="0">
              <a:solidFill>
                <a:schemeClr val="dk1"/>
              </a:solidFill>
              <a:latin typeface="Aptos"/>
              <a:ea typeface="Poppins"/>
              <a:cs typeface="Poppins"/>
            </a:endParaRPr>
          </a:p>
        </p:txBody>
      </p:sp>
      <p:pic>
        <p:nvPicPr>
          <p:cNvPr id="3" name="Εικόνα 2">
            <a:extLst>
              <a:ext uri="{FF2B5EF4-FFF2-40B4-BE49-F238E27FC236}">
                <a16:creationId xmlns:a16="http://schemas.microsoft.com/office/drawing/2014/main" id="{390C401C-93BC-4B76-ABBC-AB2DDA8E7948}"/>
              </a:ext>
            </a:extLst>
          </p:cNvPr>
          <p:cNvPicPr>
            <a:picLocks noChangeAspect="1"/>
          </p:cNvPicPr>
          <p:nvPr/>
        </p:nvPicPr>
        <p:blipFill>
          <a:blip r:embed="rId3"/>
          <a:stretch/>
        </p:blipFill>
        <p:spPr bwMode="auto">
          <a:xfrm>
            <a:off x="515662" y="9933026"/>
            <a:ext cx="801694" cy="216427"/>
          </a:xfrm>
          <a:prstGeom prst="rect">
            <a:avLst/>
          </a:prstGeom>
        </p:spPr>
      </p:pic>
    </p:spTree>
    <p:extLst>
      <p:ext uri="{BB962C8B-B14F-4D97-AF65-F5344CB8AC3E}">
        <p14:creationId xmlns:p14="http://schemas.microsoft.com/office/powerpoint/2010/main" val="70951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EFBC206-8063-050A-0C68-A4C62A735038}"/>
            </a:ext>
          </a:extLst>
        </p:cNvPr>
        <p:cNvGrpSpPr/>
        <p:nvPr/>
      </p:nvGrpSpPr>
      <p:grpSpPr bwMode="auto">
        <a:xfrm>
          <a:off x="0" y="0"/>
          <a:ext cx="0" cy="0"/>
          <a:chOff x="0" y="0"/>
          <a:chExt cx="0" cy="0"/>
        </a:xfrm>
      </p:grpSpPr>
      <p:sp>
        <p:nvSpPr>
          <p:cNvPr id="5" name="Google Shape;262;p14">
            <a:extLst>
              <a:ext uri="{FF2B5EF4-FFF2-40B4-BE49-F238E27FC236}">
                <a16:creationId xmlns:a16="http://schemas.microsoft.com/office/drawing/2014/main" id="{B2359887-F5DF-D071-7F3E-CFEB66B118CB}"/>
              </a:ext>
            </a:extLst>
          </p:cNvPr>
          <p:cNvSpPr txBox="1"/>
          <p:nvPr/>
        </p:nvSpPr>
        <p:spPr bwMode="auto">
          <a:xfrm>
            <a:off x="515662" y="2451074"/>
            <a:ext cx="17191892" cy="6432530"/>
          </a:xfrm>
          <a:prstGeom prst="rect">
            <a:avLst/>
          </a:prstGeom>
          <a:noFill/>
          <a:ln>
            <a:noFill/>
          </a:ln>
        </p:spPr>
        <p:txBody>
          <a:bodyPr spcFirstLastPara="1" wrap="square" lIns="0" tIns="0" rIns="0" bIns="0" anchor="t" anchorCtr="0">
            <a:spAutoFit/>
          </a:bodyPr>
          <a:lstStyle/>
          <a:p>
            <a:pPr marL="723900" indent="-723900" algn="just">
              <a:lnSpc>
                <a:spcPct val="150000"/>
              </a:lnSpc>
              <a:spcAft>
                <a:spcPts val="1200"/>
              </a:spcAft>
              <a:buSzPts val="2247"/>
              <a:buFont typeface="Wingdings 2"/>
              <a:buChar char="õ"/>
              <a:defRPr/>
            </a:pPr>
            <a:r>
              <a:rPr lang="el-GR" sz="2800" dirty="0">
                <a:latin typeface="Aptos"/>
                <a:cs typeface="Poppins"/>
              </a:rPr>
              <a:t>Ο ρόλος των </a:t>
            </a:r>
            <a:r>
              <a:rPr lang="el-GR" sz="2800" dirty="0" err="1">
                <a:latin typeface="Aptos"/>
                <a:cs typeface="Poppins"/>
              </a:rPr>
              <a:t>ΦοΔΣΑ</a:t>
            </a:r>
            <a:r>
              <a:rPr lang="el-GR" sz="2800" dirty="0">
                <a:latin typeface="Aptos"/>
                <a:cs typeface="Poppins"/>
              </a:rPr>
              <a:t> και της κεντρικής κυβέρνησης είναι σημαντικός αλλά επικουρικός: περιφερειακός σχεδιασμός, υποδομές, εναρμόνιση προδιαγραφών, εποπτεία ΔΕΠ, πλαίσια κινήτρων/κυρώσεων και τεχνική υποστήριξη.</a:t>
            </a:r>
          </a:p>
          <a:p>
            <a:pPr marL="723900" indent="-723900" algn="just">
              <a:lnSpc>
                <a:spcPct val="150000"/>
              </a:lnSpc>
              <a:spcAft>
                <a:spcPts val="1200"/>
              </a:spcAft>
              <a:buSzPts val="2247"/>
              <a:buFont typeface="Wingdings 2"/>
              <a:buChar char="õ"/>
              <a:defRPr/>
            </a:pPr>
            <a:r>
              <a:rPr lang="el-GR" sz="2800" dirty="0">
                <a:latin typeface="Aptos"/>
                <a:cs typeface="Poppins"/>
              </a:rPr>
              <a:t>Ωστόσο, δεν μπορούν να υποκαταστήσουν τη καθημερινή διαχείριση, τη </a:t>
            </a:r>
            <a:r>
              <a:rPr lang="el-GR" sz="2800" dirty="0" err="1">
                <a:latin typeface="Aptos"/>
                <a:cs typeface="Poppins"/>
              </a:rPr>
              <a:t>μικρο</a:t>
            </a:r>
            <a:r>
              <a:rPr lang="el-GR" sz="2800" dirty="0">
                <a:latin typeface="Aptos"/>
                <a:cs typeface="Poppins"/>
              </a:rPr>
              <a:t>-ρύθμιση και τη σχέση εμπιστοσύνης που μόνο ο Δήμος διαθέτει.</a:t>
            </a:r>
          </a:p>
          <a:p>
            <a:pPr marL="723900" indent="-723900" algn="just">
              <a:lnSpc>
                <a:spcPct val="150000"/>
              </a:lnSpc>
              <a:spcAft>
                <a:spcPts val="1200"/>
              </a:spcAft>
              <a:buSzPts val="2247"/>
              <a:buFont typeface="Wingdings 2"/>
              <a:buChar char="õ"/>
              <a:defRPr/>
            </a:pPr>
            <a:r>
              <a:rPr lang="el-GR" sz="2800" dirty="0">
                <a:latin typeface="Aptos"/>
                <a:cs typeface="Poppins"/>
              </a:rPr>
              <a:t>Χωρίς </a:t>
            </a:r>
            <a:r>
              <a:rPr lang="el-GR" sz="2800" dirty="0" err="1">
                <a:latin typeface="Aptos"/>
                <a:cs typeface="Poppins"/>
              </a:rPr>
              <a:t>πολυεπίπεδη</a:t>
            </a:r>
            <a:r>
              <a:rPr lang="el-GR" sz="2800" dirty="0">
                <a:latin typeface="Aptos"/>
                <a:cs typeface="Poppins"/>
              </a:rPr>
              <a:t> ενδυνάμωση των Δήμων —θεσμική, χρηματοδοτική, επιχειρησιακή, τεχνολογική και σε ανθρώπινο δυναμικό— η ανακύκλωση θα παραμένει αποσπασματική και αναποτελεσματική.</a:t>
            </a:r>
          </a:p>
          <a:p>
            <a:pPr marL="723900" indent="-723900" algn="just">
              <a:lnSpc>
                <a:spcPct val="150000"/>
              </a:lnSpc>
              <a:spcAft>
                <a:spcPts val="1200"/>
              </a:spcAft>
              <a:buSzPts val="2247"/>
              <a:buFont typeface="Wingdings 2"/>
              <a:buChar char="õ"/>
              <a:defRPr/>
            </a:pPr>
            <a:r>
              <a:rPr lang="el-GR" sz="2800" dirty="0">
                <a:latin typeface="Aptos"/>
                <a:cs typeface="Poppins"/>
              </a:rPr>
              <a:t>Με ισχυρούς Δήμους, μπορεί να εξελιχθεί σε συνεκτικό, αποδοτικό και κοινωνικά αποδεκτό σύστημα τοπικής κυκλικής οικονομίας.</a:t>
            </a:r>
          </a:p>
        </p:txBody>
      </p:sp>
      <p:sp>
        <p:nvSpPr>
          <p:cNvPr id="2" name="Google Shape;405;g38045b68aef_0_63">
            <a:extLst>
              <a:ext uri="{FF2B5EF4-FFF2-40B4-BE49-F238E27FC236}">
                <a16:creationId xmlns:a16="http://schemas.microsoft.com/office/drawing/2014/main" id="{F99C106C-FE9B-0DC3-E15E-FC108039B591}"/>
              </a:ext>
            </a:extLst>
          </p:cNvPr>
          <p:cNvSpPr txBox="1"/>
          <p:nvPr/>
        </p:nvSpPr>
        <p:spPr bwMode="auto">
          <a:xfrm>
            <a:off x="773552" y="716981"/>
            <a:ext cx="17045695" cy="1631185"/>
          </a:xfrm>
          <a:prstGeom prst="rect">
            <a:avLst/>
          </a:prstGeom>
          <a:noFill/>
          <a:ln>
            <a:noFill/>
          </a:ln>
        </p:spPr>
        <p:txBody>
          <a:bodyPr spcFirstLastPara="1" wrap="square" lIns="91425" tIns="91425" rIns="91425" bIns="91425" anchor="t" anchorCtr="0">
            <a:spAutoFit/>
          </a:bodyPr>
          <a:lstStyle/>
          <a:p>
            <a:pPr marL="0" marR="0" lvl="0" indent="0" algn="l">
              <a:lnSpc>
                <a:spcPct val="140000"/>
              </a:lnSpc>
              <a:spcBef>
                <a:spcPts val="600"/>
              </a:spcBef>
              <a:spcAft>
                <a:spcPts val="600"/>
              </a:spcAft>
              <a:buClr>
                <a:srgbClr val="000000"/>
              </a:buClr>
              <a:buSzPts val="5000"/>
              <a:buFont typeface="Arial"/>
              <a:buNone/>
              <a:defRPr/>
            </a:pPr>
            <a:r>
              <a:rPr lang="el-GR" sz="6000" b="1" dirty="0">
                <a:solidFill>
                  <a:schemeClr val="dk1"/>
                </a:solidFill>
                <a:latin typeface="Aptos"/>
                <a:ea typeface="Poppins"/>
                <a:cs typeface="Poppins"/>
              </a:rPr>
              <a:t>Εν τέλει</a:t>
            </a:r>
            <a:endParaRPr sz="6000" b="1" i="0" u="none" strike="noStrike" cap="none" dirty="0">
              <a:solidFill>
                <a:schemeClr val="dk1"/>
              </a:solidFill>
              <a:latin typeface="Aptos"/>
              <a:ea typeface="Poppins"/>
              <a:cs typeface="Poppins"/>
            </a:endParaRPr>
          </a:p>
        </p:txBody>
      </p:sp>
      <p:pic>
        <p:nvPicPr>
          <p:cNvPr id="3" name="Εικόνα 2">
            <a:extLst>
              <a:ext uri="{FF2B5EF4-FFF2-40B4-BE49-F238E27FC236}">
                <a16:creationId xmlns:a16="http://schemas.microsoft.com/office/drawing/2014/main" id="{557DE280-7A51-415B-D020-58DA631568A5}"/>
              </a:ext>
            </a:extLst>
          </p:cNvPr>
          <p:cNvPicPr>
            <a:picLocks noChangeAspect="1"/>
          </p:cNvPicPr>
          <p:nvPr/>
        </p:nvPicPr>
        <p:blipFill>
          <a:blip r:embed="rId3"/>
          <a:stretch/>
        </p:blipFill>
        <p:spPr bwMode="auto">
          <a:xfrm>
            <a:off x="515662" y="9933026"/>
            <a:ext cx="801694" cy="216427"/>
          </a:xfrm>
          <a:prstGeom prst="rect">
            <a:avLst/>
          </a:prstGeom>
        </p:spPr>
      </p:pic>
    </p:spTree>
    <p:extLst>
      <p:ext uri="{BB962C8B-B14F-4D97-AF65-F5344CB8AC3E}">
        <p14:creationId xmlns:p14="http://schemas.microsoft.com/office/powerpoint/2010/main" val="220616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1827814" y="351528"/>
            <a:ext cx="5662271" cy="5050206"/>
          </a:xfrm>
        </p:spPr>
        <p:txBody>
          <a:bodyPr vert="horz" lIns="91440" tIns="45720" rIns="91440" bIns="45720" rtlCol="0" anchor="b">
            <a:normAutofit/>
          </a:bodyPr>
          <a:lstStyle/>
          <a:p>
            <a:pPr>
              <a:spcBef>
                <a:spcPts val="0"/>
              </a:spcBef>
              <a:defRPr/>
            </a:pPr>
            <a:r>
              <a:rPr lang="el-GR" sz="5400" dirty="0">
                <a:latin typeface="Aptos Display"/>
              </a:rPr>
              <a:t>Ευχαριστώ για την προσοχή σας!!!</a:t>
            </a:r>
            <a:endParaRPr sz="5400" dirty="0"/>
          </a:p>
        </p:txBody>
      </p:sp>
      <p:pic>
        <p:nvPicPr>
          <p:cNvPr id="3" name="Εικόνα 2"/>
          <p:cNvPicPr>
            <a:picLocks noChangeAspect="1"/>
          </p:cNvPicPr>
          <p:nvPr/>
        </p:nvPicPr>
        <p:blipFill>
          <a:blip r:embed="rId3"/>
          <a:srcRect l="14052" r="8436" b="1"/>
          <a:stretch/>
        </p:blipFill>
        <p:spPr bwMode="auto">
          <a:xfrm>
            <a:off x="338666" y="351527"/>
            <a:ext cx="10792395" cy="8599042"/>
          </a:xfrm>
          <a:prstGeom prst="round1Rect">
            <a:avLst>
              <a:gd name="adj" fmla="val 4287"/>
            </a:avLst>
          </a:prstGeom>
          <a:noFill/>
        </p:spPr>
      </p:pic>
      <p:pic>
        <p:nvPicPr>
          <p:cNvPr id="7" name="Εικόνα 6"/>
          <p:cNvPicPr>
            <a:picLocks noChangeAspect="1"/>
          </p:cNvPicPr>
          <p:nvPr/>
        </p:nvPicPr>
        <p:blipFill>
          <a:blip r:embed="rId4"/>
          <a:stretch/>
        </p:blipFill>
        <p:spPr bwMode="auto">
          <a:xfrm>
            <a:off x="515662" y="9933026"/>
            <a:ext cx="801694" cy="2164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1827814" y="351527"/>
            <a:ext cx="5662271" cy="5697581"/>
          </a:xfrm>
        </p:spPr>
        <p:txBody>
          <a:bodyPr vert="horz" lIns="91440" tIns="45720" rIns="91440" bIns="45720" rtlCol="0" anchor="b">
            <a:normAutofit/>
          </a:bodyPr>
          <a:lstStyle/>
          <a:p>
            <a:pPr>
              <a:spcBef>
                <a:spcPts val="0"/>
              </a:spcBef>
              <a:defRPr/>
            </a:pPr>
            <a:r>
              <a:rPr lang="el-GR" sz="6100" dirty="0">
                <a:latin typeface="Aptos Display"/>
              </a:rPr>
              <a:t>ΕΙΔΙΚΟΤΕΡΕΣ ΠΡΟΤΑΣΕΙΣ</a:t>
            </a:r>
            <a:endParaRPr dirty="0"/>
          </a:p>
        </p:txBody>
      </p:sp>
      <p:pic>
        <p:nvPicPr>
          <p:cNvPr id="3" name="Εικόνα 2"/>
          <p:cNvPicPr>
            <a:picLocks noChangeAspect="1"/>
          </p:cNvPicPr>
          <p:nvPr/>
        </p:nvPicPr>
        <p:blipFill>
          <a:blip r:embed="rId3">
            <a:clrChange>
              <a:clrFrom>
                <a:srgbClr val="FFFFFF"/>
              </a:clrFrom>
              <a:clrTo>
                <a:srgbClr val="FFFFFF">
                  <a:alpha val="0"/>
                </a:srgbClr>
              </a:clrTo>
            </a:clrChange>
          </a:blip>
          <a:srcRect/>
          <a:stretch/>
        </p:blipFill>
        <p:spPr bwMode="auto">
          <a:xfrm>
            <a:off x="898324" y="940629"/>
            <a:ext cx="10172972" cy="7019350"/>
          </a:xfrm>
          <a:prstGeom prst="rect">
            <a:avLst/>
          </a:prstGeom>
        </p:spPr>
      </p:pic>
      <p:pic>
        <p:nvPicPr>
          <p:cNvPr id="4" name="Εικόνα 3"/>
          <p:cNvPicPr>
            <a:picLocks noChangeAspect="1"/>
          </p:cNvPicPr>
          <p:nvPr/>
        </p:nvPicPr>
        <p:blipFill>
          <a:blip r:embed="rId4"/>
          <a:stretch/>
        </p:blipFill>
        <p:spPr bwMode="auto">
          <a:xfrm>
            <a:off x="515662" y="9933026"/>
            <a:ext cx="801694" cy="216427"/>
          </a:xfrm>
          <a:prstGeom prst="rect">
            <a:avLst/>
          </a:prstGeom>
        </p:spPr>
      </p:pic>
    </p:spTree>
    <p:extLst>
      <p:ext uri="{BB962C8B-B14F-4D97-AF65-F5344CB8AC3E}">
        <p14:creationId xmlns:p14="http://schemas.microsoft.com/office/powerpoint/2010/main" val="420942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a:extLst>
            <a:ext uri="{FF2B5EF4-FFF2-40B4-BE49-F238E27FC236}">
              <a16:creationId xmlns:a16="http://schemas.microsoft.com/office/drawing/2014/main" id="{0408B0E6-62A1-2C73-8CE3-EBE125018E4F}"/>
            </a:ext>
          </a:extLst>
        </p:cNvPr>
        <p:cNvGrpSpPr/>
        <p:nvPr/>
      </p:nvGrpSpPr>
      <p:grpSpPr bwMode="auto">
        <a:xfrm>
          <a:off x="0" y="0"/>
          <a:ext cx="0" cy="0"/>
          <a:chOff x="0" y="0"/>
          <a:chExt cx="0" cy="0"/>
        </a:xfrm>
      </p:grpSpPr>
      <p:sp>
        <p:nvSpPr>
          <p:cNvPr id="4" name="Google Shape;405;g38045b68aef_0_63">
            <a:extLst>
              <a:ext uri="{FF2B5EF4-FFF2-40B4-BE49-F238E27FC236}">
                <a16:creationId xmlns:a16="http://schemas.microsoft.com/office/drawing/2014/main" id="{555C7F49-F430-E114-5DF9-8BBDC7F44029}"/>
              </a:ext>
            </a:extLst>
          </p:cNvPr>
          <p:cNvSpPr txBox="1"/>
          <p:nvPr/>
        </p:nvSpPr>
        <p:spPr bwMode="auto">
          <a:xfrm>
            <a:off x="621151" y="311750"/>
            <a:ext cx="17045695" cy="1415742"/>
          </a:xfrm>
          <a:prstGeom prst="rect">
            <a:avLst/>
          </a:prstGeom>
          <a:noFill/>
          <a:ln>
            <a:noFill/>
          </a:ln>
        </p:spPr>
        <p:txBody>
          <a:bodyPr spcFirstLastPara="1" wrap="square" lIns="91425" tIns="91425" rIns="91425" bIns="91425" anchor="t" anchorCtr="0">
            <a:spAutoFit/>
          </a:bodyPr>
          <a:lstStyle/>
          <a:p>
            <a:pPr marL="0" marR="0" lvl="0" indent="0" algn="l">
              <a:lnSpc>
                <a:spcPct val="140000"/>
              </a:lnSpc>
              <a:spcBef>
                <a:spcPts val="600"/>
              </a:spcBef>
              <a:spcAft>
                <a:spcPts val="600"/>
              </a:spcAft>
              <a:buClr>
                <a:srgbClr val="000000"/>
              </a:buClr>
              <a:buSzPts val="5000"/>
              <a:buFont typeface="Arial"/>
              <a:buNone/>
              <a:defRPr/>
            </a:pPr>
            <a:r>
              <a:rPr lang="el-GR" sz="5000" b="1" dirty="0">
                <a:solidFill>
                  <a:schemeClr val="dk1"/>
                </a:solidFill>
                <a:latin typeface="Aptos"/>
                <a:ea typeface="Poppins"/>
                <a:cs typeface="Poppins"/>
              </a:rPr>
              <a:t>ΕΙΔΙΚΟΤΕΡΕΣ (ΕΝΔΕΙΚΤΙΚΕΣ) ΠΡΟΤΑΣΕΙΣ</a:t>
            </a:r>
            <a:endParaRPr sz="5000" b="1" i="0" u="none" strike="noStrike" cap="none" dirty="0">
              <a:solidFill>
                <a:schemeClr val="dk1"/>
              </a:solidFill>
              <a:latin typeface="Aptos"/>
              <a:ea typeface="Poppins"/>
              <a:cs typeface="Poppins"/>
            </a:endParaRPr>
          </a:p>
        </p:txBody>
      </p:sp>
      <p:sp>
        <p:nvSpPr>
          <p:cNvPr id="5" name="Google Shape;262;p14">
            <a:extLst>
              <a:ext uri="{FF2B5EF4-FFF2-40B4-BE49-F238E27FC236}">
                <a16:creationId xmlns:a16="http://schemas.microsoft.com/office/drawing/2014/main" id="{F205BE90-2895-D3A0-8CF1-780A846DF806}"/>
              </a:ext>
            </a:extLst>
          </p:cNvPr>
          <p:cNvSpPr txBox="1"/>
          <p:nvPr/>
        </p:nvSpPr>
        <p:spPr bwMode="auto">
          <a:xfrm>
            <a:off x="916509" y="2207689"/>
            <a:ext cx="15542691" cy="6540252"/>
          </a:xfrm>
          <a:prstGeom prst="rect">
            <a:avLst/>
          </a:prstGeom>
          <a:noFill/>
          <a:ln>
            <a:noFill/>
          </a:ln>
        </p:spPr>
        <p:txBody>
          <a:bodyPr spcFirstLastPara="1" wrap="square" lIns="0" tIns="0" rIns="0" bIns="0" anchor="t" anchorCtr="0">
            <a:spAutoFit/>
          </a:bodyPr>
          <a:lstStyle/>
          <a:p>
            <a:pPr marL="342900" marR="0" lvl="0" indent="-342900" algn="just">
              <a:spcBef>
                <a:spcPts val="0"/>
              </a:spcBef>
              <a:spcAft>
                <a:spcPts val="600"/>
              </a:spcAft>
              <a:buClr>
                <a:srgbClr val="000000"/>
              </a:buClr>
              <a:buSzPts val="2247"/>
              <a:buFont typeface="Wingdings 2"/>
              <a:buChar char="õ"/>
              <a:defRPr/>
            </a:pPr>
            <a:r>
              <a:rPr lang="el-GR" sz="2600" b="0" i="0" u="none" strike="noStrike" cap="none" dirty="0">
                <a:solidFill>
                  <a:srgbClr val="000000"/>
                </a:solidFill>
                <a:latin typeface="Aptos Display" panose="020B0004020202020204" pitchFamily="34" charset="0"/>
                <a:ea typeface="Poppins"/>
                <a:cs typeface="Poppins"/>
              </a:rPr>
              <a:t>Αξιολόγηση της χωροθέτησης των κάδων στους πυκνοκατοικημένους δήμους ώστε να εξεταστεί η δυνατότητα μείωσής τους.</a:t>
            </a:r>
            <a:endParaRPr lang="el-GR" sz="2600" b="0" i="0" u="none" strike="noStrike" cap="none" dirty="0">
              <a:solidFill>
                <a:srgbClr val="000000"/>
              </a:solidFill>
              <a:latin typeface="Aptos Display" panose="020B0004020202020204" pitchFamily="34" charset="0"/>
            </a:endParaRPr>
          </a:p>
          <a:p>
            <a:pPr marL="342900" marR="0" lvl="0" indent="-342900" algn="just">
              <a:lnSpc>
                <a:spcPct val="100000"/>
              </a:lnSpc>
              <a:spcBef>
                <a:spcPts val="0"/>
              </a:spcBef>
              <a:spcAft>
                <a:spcPts val="600"/>
              </a:spcAft>
              <a:buClr>
                <a:srgbClr val="000000"/>
              </a:buClr>
              <a:buSzPts val="2247"/>
              <a:buFont typeface="Wingdings 2"/>
              <a:buChar char="õ"/>
              <a:defRPr/>
            </a:pPr>
            <a:r>
              <a:rPr lang="el-GR" sz="2600" b="0" i="0" u="none" strike="noStrike" cap="none" dirty="0">
                <a:solidFill>
                  <a:srgbClr val="000000"/>
                </a:solidFill>
                <a:latin typeface="Aptos Display" panose="020B0004020202020204" pitchFamily="34" charset="0"/>
                <a:ea typeface="Poppins"/>
                <a:cs typeface="Poppins"/>
              </a:rPr>
              <a:t>Αντικατάσταση συμβατικών κάδων &amp; απορριμματοφόρων με νέας τεχνολογίας ώστε να αποτυπώνεται το ποσοστό πληρότητάς </a:t>
            </a:r>
            <a:r>
              <a:rPr lang="el-GR" sz="2600" dirty="0">
                <a:latin typeface="Aptos Display" panose="020B0004020202020204" pitchFamily="34" charset="0"/>
                <a:ea typeface="Poppins"/>
                <a:cs typeface="Poppins"/>
              </a:rPr>
              <a:t>τ</a:t>
            </a:r>
            <a:r>
              <a:rPr lang="el-GR" sz="2600" b="0" i="0" u="none" strike="noStrike" cap="none" dirty="0">
                <a:solidFill>
                  <a:srgbClr val="000000"/>
                </a:solidFill>
                <a:latin typeface="Aptos Display" panose="020B0004020202020204" pitchFamily="34" charset="0"/>
                <a:ea typeface="Poppins"/>
                <a:cs typeface="Poppins"/>
              </a:rPr>
              <a:t>ους κα</a:t>
            </a:r>
            <a:r>
              <a:rPr lang="el-GR" sz="2600" b="0" i="0" u="none" strike="noStrike" cap="none" spc="0" dirty="0">
                <a:solidFill>
                  <a:srgbClr val="000000"/>
                </a:solidFill>
                <a:latin typeface="Aptos Display" panose="020B0004020202020204" pitchFamily="34" charset="0"/>
                <a:ea typeface="Aptos"/>
                <a:cs typeface="Aptos"/>
              </a:rPr>
              <a:t>ι η ιχνηλασιμότητα τους.</a:t>
            </a:r>
            <a:endParaRPr lang="el-GR" sz="2600" b="0" i="0" u="none" strike="noStrike" cap="none" spc="0" dirty="0">
              <a:solidFill>
                <a:srgbClr val="000000"/>
              </a:solidFill>
              <a:latin typeface="Aptos Display" panose="020B0004020202020204" pitchFamily="34" charset="0"/>
              <a:cs typeface="Aptos"/>
            </a:endParaRPr>
          </a:p>
          <a:p>
            <a:pPr marL="342900" marR="0" lvl="0" indent="-342900" algn="just">
              <a:spcBef>
                <a:spcPts val="0"/>
              </a:spcBef>
              <a:spcAft>
                <a:spcPts val="600"/>
              </a:spcAft>
              <a:buClr>
                <a:srgbClr val="000000"/>
              </a:buClr>
              <a:buSzPts val="2247"/>
              <a:buFont typeface="Wingdings 2"/>
              <a:buChar char="õ"/>
              <a:defRPr/>
            </a:pPr>
            <a:r>
              <a:rPr lang="el-GR" sz="2600" dirty="0">
                <a:latin typeface="Aptos Display" panose="020B0004020202020204" pitchFamily="34" charset="0"/>
                <a:ea typeface="Poppins"/>
                <a:cs typeface="Poppins"/>
              </a:rPr>
              <a:t>Δημιουργία υποδομών στους</a:t>
            </a:r>
            <a:r>
              <a:rPr lang="el-GR" sz="2600" b="0" i="0" u="none" strike="noStrike" cap="none" dirty="0">
                <a:solidFill>
                  <a:srgbClr val="000000"/>
                </a:solidFill>
                <a:latin typeface="Aptos Display" panose="020B0004020202020204" pitchFamily="34" charset="0"/>
                <a:ea typeface="Poppins"/>
                <a:cs typeface="Poppins"/>
              </a:rPr>
              <a:t> βιομηχανικούς/ εμπορικούς κόμβους που να ανταποκρίνονται στις ιδιαίτερες ροές τους όπως εξειδικευμένα ΚΔΑΥ για χαρτί, πλαστικά και μέταλλα.</a:t>
            </a:r>
            <a:endParaRPr lang="el-GR" sz="2600" b="0" i="0" u="none" strike="noStrike" cap="none" dirty="0">
              <a:solidFill>
                <a:srgbClr val="000000"/>
              </a:solidFill>
              <a:latin typeface="Aptos Display" panose="020B0004020202020204" pitchFamily="34" charset="0"/>
            </a:endParaRPr>
          </a:p>
          <a:p>
            <a:pPr marL="342900" marR="0" lvl="0" indent="-342900" algn="just">
              <a:lnSpc>
                <a:spcPct val="100000"/>
              </a:lnSpc>
              <a:spcBef>
                <a:spcPts val="0"/>
              </a:spcBef>
              <a:spcAft>
                <a:spcPts val="600"/>
              </a:spcAft>
              <a:buClr>
                <a:srgbClr val="000000"/>
              </a:buClr>
              <a:buSzPts val="2247"/>
              <a:buFont typeface="Wingdings 2"/>
              <a:buChar char="õ"/>
              <a:defRPr/>
            </a:pPr>
            <a:r>
              <a:rPr lang="el-GR" sz="2600" b="0" i="0" u="none" strike="noStrike" cap="none" spc="0" dirty="0">
                <a:solidFill>
                  <a:srgbClr val="000000"/>
                </a:solidFill>
                <a:latin typeface="Aptos Display" panose="020B0004020202020204" pitchFamily="34" charset="0"/>
                <a:ea typeface="Aptos"/>
                <a:cs typeface="Aptos"/>
              </a:rPr>
              <a:t>Εντατικές εκστρατείες ενημέρωσης και ευαισθητοποίησης του κοινού για τις δράσεις διαχείρισης της ανακύκλωσης από τους περισσότερους Δήμους</a:t>
            </a:r>
            <a:r>
              <a:rPr lang="el-GR" sz="2600" b="0" i="0" u="none" strike="noStrike" cap="none" spc="0" dirty="0">
                <a:solidFill>
                  <a:srgbClr val="000000"/>
                </a:solidFill>
                <a:latin typeface="Aptos Display" panose="020B0004020202020204" pitchFamily="34" charset="0"/>
                <a:ea typeface="undefined"/>
                <a:cs typeface="undefined"/>
              </a:rPr>
              <a:t>.</a:t>
            </a:r>
            <a:endParaRPr lang="el-GR" sz="2600" b="0" i="0" u="none" strike="noStrike" cap="none" spc="0" dirty="0">
              <a:solidFill>
                <a:srgbClr val="000000"/>
              </a:solidFill>
              <a:latin typeface="Aptos Display" panose="020B0004020202020204" pitchFamily="34" charset="0"/>
              <a:cs typeface="undefined"/>
            </a:endParaRPr>
          </a:p>
          <a:p>
            <a:pPr marL="342900" indent="-342900" algn="just">
              <a:spcAft>
                <a:spcPts val="600"/>
              </a:spcAft>
              <a:buSzPts val="2247"/>
              <a:buFont typeface="Wingdings 2"/>
              <a:buChar char="õ"/>
              <a:defRPr/>
            </a:pPr>
            <a:r>
              <a:rPr lang="el-GR" sz="2600" dirty="0">
                <a:latin typeface="Aptos Display" panose="020B0004020202020204" pitchFamily="34" charset="0"/>
                <a:cs typeface="Poppins"/>
              </a:rPr>
              <a:t>Διαμόρφωση προγραμμάτων διαλογής στην πηγή, με στόχο τη μεγιστοποίηση της ανακύκλωσης και της εκτροπής βιοαποδομήσιμων από την ταφή. </a:t>
            </a:r>
            <a:endParaRPr sz="2600" dirty="0">
              <a:latin typeface="Aptos Display" panose="020B0004020202020204" pitchFamily="34" charset="0"/>
            </a:endParaRPr>
          </a:p>
          <a:p>
            <a:pPr marL="342900" marR="0" indent="-342900" algn="just">
              <a:lnSpc>
                <a:spcPct val="100000"/>
              </a:lnSpc>
              <a:spcBef>
                <a:spcPts val="0"/>
              </a:spcBef>
              <a:spcAft>
                <a:spcPts val="600"/>
              </a:spcAft>
              <a:buSzPts val="2247"/>
              <a:buFont typeface="Wingdings 2"/>
              <a:buChar char="õ"/>
              <a:defRPr/>
            </a:pPr>
            <a:r>
              <a:rPr lang="el-GR" sz="2600" b="0" i="0" u="none" strike="noStrike" cap="none" spc="0" dirty="0">
                <a:solidFill>
                  <a:srgbClr val="000000"/>
                </a:solidFill>
                <a:latin typeface="Aptos Display" panose="020B0004020202020204" pitchFamily="34" charset="0"/>
                <a:ea typeface="Aptos"/>
                <a:cs typeface="Aptos"/>
              </a:rPr>
              <a:t> Τοποθέτηση ειδικών κάδων συλλογής οργανικού κλάσματος σε σημεία υψηλής παραγωγής οργανικών αποβλήτων, όπως οι λαϊκές αγορές και οι υπεραγορές.</a:t>
            </a:r>
          </a:p>
          <a:p>
            <a:pPr marL="342900" marR="0" indent="-342900" algn="just">
              <a:lnSpc>
                <a:spcPct val="100000"/>
              </a:lnSpc>
              <a:spcBef>
                <a:spcPts val="0"/>
              </a:spcBef>
              <a:spcAft>
                <a:spcPts val="600"/>
              </a:spcAft>
              <a:buSzPts val="2247"/>
              <a:buFont typeface="Wingdings 2"/>
              <a:buChar char="õ"/>
              <a:defRPr/>
            </a:pPr>
            <a:r>
              <a:rPr lang="el-GR" sz="2600" b="0" i="0" u="none" strike="noStrike" cap="none" spc="0" dirty="0">
                <a:solidFill>
                  <a:srgbClr val="000000"/>
                </a:solidFill>
                <a:latin typeface="Aptos Display" panose="020B0004020202020204" pitchFamily="34" charset="0"/>
                <a:ea typeface="Aptos"/>
                <a:cs typeface="Aptos"/>
              </a:rPr>
              <a:t>Στοχευμένη ενημέρωση και ευαισθητοποίηση των επαγγελματιών εστίασης σε κοντινή απόσταση (π.χ. σε ακτίνα 6 τετραγώνων) από τις λαϊκές αγορές και τις υπεραγορές ώστε να αυξηθούν τα επίπεδα διαλογής στην πηγή των οργανικών αποβλήτων.</a:t>
            </a:r>
            <a:endParaRPr lang="el-GR" sz="2600" b="0" i="0" u="none" strike="noStrike" cap="none" spc="0" dirty="0">
              <a:solidFill>
                <a:srgbClr val="000000"/>
              </a:solidFill>
              <a:latin typeface="Aptos Display" panose="020B0004020202020204" pitchFamily="34" charset="0"/>
              <a:cs typeface="Aptos"/>
            </a:endParaRPr>
          </a:p>
        </p:txBody>
      </p:sp>
      <p:pic>
        <p:nvPicPr>
          <p:cNvPr id="2" name="Εικόνα 1">
            <a:extLst>
              <a:ext uri="{FF2B5EF4-FFF2-40B4-BE49-F238E27FC236}">
                <a16:creationId xmlns:a16="http://schemas.microsoft.com/office/drawing/2014/main" id="{0C6C99A2-95D7-A165-9CD4-1AE08964FC9A}"/>
              </a:ext>
            </a:extLst>
          </p:cNvPr>
          <p:cNvPicPr>
            <a:picLocks noChangeAspect="1"/>
          </p:cNvPicPr>
          <p:nvPr/>
        </p:nvPicPr>
        <p:blipFill>
          <a:blip r:embed="rId3"/>
          <a:stretch/>
        </p:blipFill>
        <p:spPr bwMode="auto">
          <a:xfrm>
            <a:off x="515662" y="9933026"/>
            <a:ext cx="801694" cy="216427"/>
          </a:xfrm>
          <a:prstGeom prst="rect">
            <a:avLst/>
          </a:prstGeom>
        </p:spPr>
      </p:pic>
    </p:spTree>
    <p:extLst>
      <p:ext uri="{BB962C8B-B14F-4D97-AF65-F5344CB8AC3E}">
        <p14:creationId xmlns:p14="http://schemas.microsoft.com/office/powerpoint/2010/main" val="26723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004420864" name="Google Shape;405;g38045b68aef_0_63"/>
          <p:cNvSpPr txBox="1"/>
          <p:nvPr/>
        </p:nvSpPr>
        <p:spPr bwMode="auto">
          <a:xfrm>
            <a:off x="621151" y="311750"/>
            <a:ext cx="17045694" cy="1415741"/>
          </a:xfrm>
          <a:prstGeom prst="rect">
            <a:avLst/>
          </a:prstGeom>
          <a:noFill/>
          <a:ln>
            <a:noFill/>
          </a:ln>
        </p:spPr>
        <p:txBody>
          <a:bodyPr spcFirstLastPara="1" wrap="square" lIns="91424" tIns="91424" rIns="91424" bIns="91424" anchor="t" anchorCtr="0">
            <a:spAutoFit/>
          </a:bodyPr>
          <a:lstStyle/>
          <a:p>
            <a:pPr lvl="0">
              <a:lnSpc>
                <a:spcPct val="140000"/>
              </a:lnSpc>
              <a:spcBef>
                <a:spcPts val="600"/>
              </a:spcBef>
              <a:spcAft>
                <a:spcPts val="600"/>
              </a:spcAft>
              <a:buSzPts val="5000"/>
              <a:defRPr/>
            </a:pPr>
            <a:r>
              <a:rPr lang="el-GR" sz="5000" b="1" dirty="0">
                <a:solidFill>
                  <a:schemeClr val="dk1"/>
                </a:solidFill>
                <a:latin typeface="Aptos"/>
                <a:ea typeface="Poppins"/>
                <a:cs typeface="Poppins"/>
              </a:rPr>
              <a:t>ΕΙΔΙΚΟΤΕΡΕΣ (ΕΝΔΕΙΚΤΙΚΕΣ) ΠΡΟΤΑΣΕΙΣ </a:t>
            </a:r>
          </a:p>
        </p:txBody>
      </p:sp>
      <p:sp>
        <p:nvSpPr>
          <p:cNvPr id="431149605" name="Google Shape;262;p14"/>
          <p:cNvSpPr txBox="1"/>
          <p:nvPr/>
        </p:nvSpPr>
        <p:spPr bwMode="auto">
          <a:xfrm>
            <a:off x="916507" y="1890718"/>
            <a:ext cx="15771293" cy="7879080"/>
          </a:xfrm>
          <a:prstGeom prst="rect">
            <a:avLst/>
          </a:prstGeom>
          <a:noFill/>
          <a:ln>
            <a:noFill/>
          </a:ln>
        </p:spPr>
        <p:txBody>
          <a:bodyPr spcFirstLastPara="1" wrap="square" lIns="0" tIns="0" rIns="0" bIns="0" anchor="t" anchorCtr="0">
            <a:spAutoFit/>
          </a:bodyPr>
          <a:lstStyle/>
          <a:p>
            <a:pPr marL="342900" indent="-342900" algn="just">
              <a:spcAft>
                <a:spcPts val="1200"/>
              </a:spcAft>
              <a:buSzPts val="2247"/>
              <a:buFont typeface="Wingdings 2"/>
              <a:buChar char="õ"/>
              <a:defRPr/>
            </a:pPr>
            <a:r>
              <a:rPr lang="el-GR" sz="2600" dirty="0">
                <a:latin typeface="Aptos Display" panose="020B0004020202020204" pitchFamily="34" charset="0"/>
                <a:cs typeface="Poppins"/>
              </a:rPr>
              <a:t>Δημιουργία νέων ΚΔΑΥ, είτε από δημόσια είτε από ιδιωτική πρωτοβουλία, με μεγαλύτερη δυναμικότητα επεξεργασίας &amp; εκσυγχρονισμός των υφιστάμενων ΚΔΑΥ. </a:t>
            </a:r>
            <a:endParaRPr lang="el-GR" sz="2600" b="0" i="0" u="none" strike="noStrike" cap="none" dirty="0">
              <a:solidFill>
                <a:srgbClr val="000000"/>
              </a:solidFill>
              <a:latin typeface="Aptos Display" panose="020B0004020202020204" pitchFamily="34" charset="0"/>
              <a:ea typeface="Poppins"/>
              <a:cs typeface="Poppins"/>
            </a:endParaRPr>
          </a:p>
          <a:p>
            <a:pPr marL="342900" marR="0" lvl="0" indent="-342900" algn="just">
              <a:spcBef>
                <a:spcPts val="0"/>
              </a:spcBef>
              <a:spcAft>
                <a:spcPts val="1200"/>
              </a:spcAft>
              <a:buClr>
                <a:srgbClr val="000000"/>
              </a:buClr>
              <a:buSzPts val="2247"/>
              <a:buFont typeface="Wingdings 2"/>
              <a:buChar char="õ"/>
              <a:defRPr/>
            </a:pPr>
            <a:r>
              <a:rPr lang="el-GR" sz="2600" dirty="0">
                <a:latin typeface="Aptos Display" panose="020B0004020202020204" pitchFamily="34" charset="0"/>
                <a:cs typeface="Poppins"/>
              </a:rPr>
              <a:t>Ανάγκη δημιουργίας ενός ΚΔΑΥ που θα εξυπηρετεί τους δήμους Σπετσών, Ύδρας, Αγκιστρίου, Τροιζηνίας-Μεθάνων, Πόρου και Αίγινας, ενός ΚΔΑΥ που θα εξυπηρετεί τον δήμο Κυθήρων και ενός ΚΔΑΥ που θα εξυπηρετεί τον δήμο Σαλαμίνας.</a:t>
            </a:r>
          </a:p>
          <a:p>
            <a:pPr marL="342900" marR="0" lvl="0" indent="-342900" algn="just">
              <a:spcBef>
                <a:spcPts val="0"/>
              </a:spcBef>
              <a:spcAft>
                <a:spcPts val="1200"/>
              </a:spcAft>
              <a:buClr>
                <a:srgbClr val="000000"/>
              </a:buClr>
              <a:buSzPts val="2247"/>
              <a:buFont typeface="Wingdings 2"/>
              <a:buChar char="õ"/>
              <a:defRPr/>
            </a:pPr>
            <a:r>
              <a:rPr lang="el-GR" sz="2600" b="0" i="0" u="none" strike="noStrike" cap="none" spc="0" dirty="0">
                <a:solidFill>
                  <a:srgbClr val="000000"/>
                </a:solidFill>
                <a:latin typeface="Aptos Display" panose="020B0004020202020204" pitchFamily="34" charset="0"/>
                <a:ea typeface="Aptos"/>
                <a:cs typeface="Poppins"/>
              </a:rPr>
              <a:t>Θεωρείται απαραίτητη η χωροθέτηση ΣΜΑ σε κάθε νησιωτικό δήμο (όπου δεν υπάρχουν) καθώς και η επάνδρωσή τους με κλαδοτεμαχιστές για τα πράσινα απορρίμματα και τεμαχιστές για τα ογκώδη (π.χ. έπιπλα, απορρίμματα ανακαινίσεων, μεταλλικά αντικείμενα).</a:t>
            </a:r>
            <a:endParaRPr lang="el-GR" sz="2600" b="0" i="0" u="none" strike="noStrike" cap="none" spc="0" dirty="0">
              <a:solidFill>
                <a:srgbClr val="000000"/>
              </a:solidFill>
              <a:latin typeface="Aptos Display" panose="020B0004020202020204" pitchFamily="34" charset="0"/>
              <a:cs typeface="Times New Roman"/>
            </a:endParaRPr>
          </a:p>
          <a:p>
            <a:pPr marL="342900" marR="0" lvl="0" indent="-342900" algn="just">
              <a:lnSpc>
                <a:spcPct val="100000"/>
              </a:lnSpc>
              <a:spcBef>
                <a:spcPts val="0"/>
              </a:spcBef>
              <a:spcAft>
                <a:spcPts val="1200"/>
              </a:spcAft>
              <a:buClr>
                <a:srgbClr val="000000"/>
              </a:buClr>
              <a:buSzPts val="2247"/>
              <a:buFont typeface="Wingdings 2"/>
              <a:buChar char="õ"/>
              <a:defRPr/>
            </a:pPr>
            <a:r>
              <a:rPr lang="el-GR" sz="2600" b="0" i="0" u="none" strike="noStrike" cap="none" spc="0" dirty="0">
                <a:solidFill>
                  <a:srgbClr val="000000"/>
                </a:solidFill>
                <a:latin typeface="Aptos Display" panose="020B0004020202020204" pitchFamily="34" charset="0"/>
                <a:ea typeface="Aptos"/>
                <a:cs typeface="Aptos"/>
              </a:rPr>
              <a:t>Άμεση ολοκλήρωση και επικύρωση του ΠΕΣΔΑ ώστε να είναι ξεκάθαρο ποιες εγκαταστάσεις αντιστοιχούν σε κάθε δήμο και πότε θα είναι διαθέσιμες</a:t>
            </a:r>
            <a:endParaRPr lang="el-GR" sz="2600" b="0" i="0" u="none" strike="noStrike" cap="none" spc="0" dirty="0">
              <a:solidFill>
                <a:srgbClr val="000000"/>
              </a:solidFill>
              <a:latin typeface="Aptos Display" panose="020B0004020202020204" pitchFamily="34" charset="0"/>
              <a:cs typeface="Times New Roman"/>
            </a:endParaRPr>
          </a:p>
          <a:p>
            <a:pPr marL="342900" marR="0" lvl="0" indent="-342900" algn="just">
              <a:lnSpc>
                <a:spcPct val="100000"/>
              </a:lnSpc>
              <a:spcBef>
                <a:spcPts val="0"/>
              </a:spcBef>
              <a:spcAft>
                <a:spcPts val="1200"/>
              </a:spcAft>
              <a:buClr>
                <a:srgbClr val="000000"/>
              </a:buClr>
              <a:buSzPts val="2247"/>
              <a:buFont typeface="Wingdings 2"/>
              <a:buChar char="õ"/>
              <a:defRPr/>
            </a:pPr>
            <a:r>
              <a:rPr lang="el-GR" sz="2600" b="0" i="0" u="none" strike="noStrike" cap="none" spc="0" dirty="0">
                <a:solidFill>
                  <a:srgbClr val="000000"/>
                </a:solidFill>
                <a:latin typeface="Aptos Display" panose="020B0004020202020204" pitchFamily="34" charset="0"/>
                <a:ea typeface="Aptos"/>
                <a:cs typeface="Poppins"/>
              </a:rPr>
              <a:t>Άμεση και πλήρης απελευθέρωση </a:t>
            </a:r>
            <a:r>
              <a:rPr lang="el-GR" sz="2600" b="0" i="0" u="none" strike="noStrike" cap="none" spc="0" dirty="0">
                <a:solidFill>
                  <a:srgbClr val="000000"/>
                </a:solidFill>
                <a:latin typeface="Aptos Display" panose="020B0004020202020204" pitchFamily="34" charset="0"/>
                <a:ea typeface="Aptos"/>
                <a:cs typeface="Aptos"/>
              </a:rPr>
              <a:t>των προσλήψεων προσωπικού στους δήμους που θα επιτρέπει γρήγορη στελέχωση με στοχευμένες ειδικότητες και θα βελτιώσει την ποιότητα υπηρεσιών με σταθερό προσωπικό.</a:t>
            </a:r>
          </a:p>
          <a:p>
            <a:pPr marL="342900" marR="0" lvl="0" indent="-342900" algn="just">
              <a:lnSpc>
                <a:spcPct val="100000"/>
              </a:lnSpc>
              <a:spcBef>
                <a:spcPts val="0"/>
              </a:spcBef>
              <a:spcAft>
                <a:spcPts val="1200"/>
              </a:spcAft>
              <a:buClr>
                <a:srgbClr val="000000"/>
              </a:buClr>
              <a:buSzPts val="2247"/>
              <a:buFont typeface="Wingdings 2"/>
              <a:buChar char="õ"/>
              <a:defRPr/>
            </a:pPr>
            <a:r>
              <a:rPr lang="el-GR" sz="2600" b="0" i="0" u="none" strike="noStrike" cap="none" spc="0" dirty="0">
                <a:solidFill>
                  <a:srgbClr val="000000"/>
                </a:solidFill>
                <a:latin typeface="Aptos Display" panose="020B0004020202020204" pitchFamily="34" charset="0"/>
                <a:ea typeface="Aptos"/>
                <a:cs typeface="Aptos"/>
              </a:rPr>
              <a:t>Εδραίωση ψηφιακών εφαρμογών ενημέρωσης και επιβράβευσης πολιτών για την συμμετοχή τους σε δράσεις ανακύκλωσης</a:t>
            </a:r>
            <a:endParaRPr lang="el-GR" sz="2600" b="0" i="0" u="none" strike="noStrike" cap="none" spc="0" dirty="0">
              <a:solidFill>
                <a:srgbClr val="000000"/>
              </a:solidFill>
              <a:latin typeface="Aptos Display" panose="020B0004020202020204" pitchFamily="34" charset="0"/>
              <a:cs typeface="Aptos"/>
            </a:endParaRPr>
          </a:p>
          <a:p>
            <a:pPr marL="342900" marR="0" lvl="0" indent="-342900" algn="just">
              <a:lnSpc>
                <a:spcPct val="100000"/>
              </a:lnSpc>
              <a:spcBef>
                <a:spcPts val="0"/>
              </a:spcBef>
              <a:spcAft>
                <a:spcPts val="1200"/>
              </a:spcAft>
              <a:buClr>
                <a:srgbClr val="000000"/>
              </a:buClr>
              <a:buSzPts val="2247"/>
              <a:buFont typeface="Wingdings 2"/>
              <a:buChar char="õ"/>
              <a:defRPr/>
            </a:pPr>
            <a:r>
              <a:rPr lang="el-GR" sz="2600" b="0" i="0" u="none" strike="noStrike" cap="none" spc="0" dirty="0">
                <a:solidFill>
                  <a:srgbClr val="000000"/>
                </a:solidFill>
                <a:latin typeface="Aptos Display" panose="020B0004020202020204" pitchFamily="34" charset="0"/>
                <a:ea typeface="Aptos"/>
                <a:cs typeface="Aptos"/>
              </a:rPr>
              <a:t>Διευθέτηση της απόδοσης των κονδυλίων του τέλους ταφής ως ανταποδοτικό μηχανισμό προς τους δήμους επιστρέφοντας το 85% των πόρων που συλλέγονται στην τοπική αυτοδιοίκηση για έργα διαχείρισης της ανακύκλωσης.</a:t>
            </a:r>
            <a:endParaRPr lang="el-GR" sz="2600" b="0" i="0" u="none" strike="noStrike" cap="none" spc="0" dirty="0">
              <a:solidFill>
                <a:srgbClr val="000000"/>
              </a:solidFill>
              <a:latin typeface="Aptos Display" panose="020B0004020202020204" pitchFamily="34" charset="0"/>
              <a:cs typeface="Aptos"/>
            </a:endParaRPr>
          </a:p>
        </p:txBody>
      </p:sp>
      <p:pic>
        <p:nvPicPr>
          <p:cNvPr id="678867729" name="Εικόνα 1"/>
          <p:cNvPicPr>
            <a:picLocks noChangeAspect="1"/>
          </p:cNvPicPr>
          <p:nvPr/>
        </p:nvPicPr>
        <p:blipFill>
          <a:blip r:embed="rId3"/>
          <a:stretch/>
        </p:blipFill>
        <p:spPr bwMode="auto">
          <a:xfrm>
            <a:off x="515661" y="9933025"/>
            <a:ext cx="801693" cy="216426"/>
          </a:xfrm>
          <a:prstGeom prst="rect">
            <a:avLst/>
          </a:prstGeom>
        </p:spPr>
      </p:pic>
    </p:spTree>
    <p:extLst>
      <p:ext uri="{BB962C8B-B14F-4D97-AF65-F5344CB8AC3E}">
        <p14:creationId xmlns:p14="http://schemas.microsoft.com/office/powerpoint/2010/main" val="36043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5" name="Google Shape;262;p14"/>
          <p:cNvSpPr txBox="1"/>
          <p:nvPr/>
        </p:nvSpPr>
        <p:spPr bwMode="auto">
          <a:xfrm>
            <a:off x="759416" y="1985888"/>
            <a:ext cx="15734953" cy="7478970"/>
          </a:xfrm>
          <a:prstGeom prst="rect">
            <a:avLst/>
          </a:prstGeom>
          <a:noFill/>
          <a:ln>
            <a:noFill/>
          </a:ln>
        </p:spPr>
        <p:txBody>
          <a:bodyPr spcFirstLastPara="1" wrap="square" lIns="0" tIns="0" rIns="0" bIns="0" anchor="t" anchorCtr="0">
            <a:spAutoFit/>
          </a:bodyPr>
          <a:lstStyle/>
          <a:p>
            <a:pPr marL="342900" indent="-342900" algn="just">
              <a:spcAft>
                <a:spcPts val="1200"/>
              </a:spcAft>
              <a:buSzPts val="2247"/>
              <a:buFont typeface="Wingdings 2"/>
              <a:buChar char="õ"/>
              <a:defRPr/>
            </a:pPr>
            <a:r>
              <a:rPr lang="el-GR" sz="2600" dirty="0">
                <a:latin typeface="Aptos Display" panose="020B0004020202020204" pitchFamily="34" charset="0"/>
                <a:cs typeface="Poppins"/>
              </a:rPr>
              <a:t>Ανάπτυξη διαδημοτικών συνεργασιών μεταξύ όμορων δήμων ώστε να αξιοποιηθεί ο εξοπλισμός ανακύκλωσης στο μέγιστο δυνατόν.</a:t>
            </a:r>
            <a:endParaRPr sz="2600" dirty="0">
              <a:latin typeface="Aptos Display" panose="020B0004020202020204" pitchFamily="34" charset="0"/>
            </a:endParaRPr>
          </a:p>
          <a:p>
            <a:pPr marL="342900" indent="-342900" algn="just">
              <a:spcAft>
                <a:spcPts val="1200"/>
              </a:spcAft>
              <a:buSzPts val="2247"/>
              <a:buFont typeface="Wingdings 2"/>
              <a:buChar char="õ"/>
              <a:defRPr/>
            </a:pPr>
            <a:r>
              <a:rPr lang="el-GR" sz="2600" dirty="0">
                <a:latin typeface="Aptos Display" panose="020B0004020202020204" pitchFamily="34" charset="0"/>
                <a:cs typeface="Poppins"/>
              </a:rPr>
              <a:t>Ανάπτυξη διαδημοτικών συνεργασιών μεταξύ όμορων δήμων με σκοπό την κοινή διαχείριση του συστήματος συλλογής και μεταφοράς των αποβλήτων τροφών και τροφίμων ή/ και ανακυκλώσιμων υλικών.</a:t>
            </a:r>
            <a:endParaRPr sz="2600" dirty="0">
              <a:latin typeface="Aptos Display" panose="020B0004020202020204" pitchFamily="34" charset="0"/>
            </a:endParaRPr>
          </a:p>
          <a:p>
            <a:pPr marL="342900" indent="-342900" algn="just">
              <a:spcAft>
                <a:spcPts val="1200"/>
              </a:spcAft>
              <a:buSzPts val="2247"/>
              <a:buFont typeface="Wingdings 2"/>
              <a:buChar char="õ"/>
              <a:defRPr/>
            </a:pPr>
            <a:r>
              <a:rPr lang="el-GR" sz="2600" dirty="0">
                <a:latin typeface="Aptos Display" panose="020B0004020202020204" pitchFamily="34" charset="0"/>
                <a:cs typeface="Poppins"/>
              </a:rPr>
              <a:t>Αλλαγή του καθεστώτος χρέωσης των υπηρεσιών διαχείρισης στερεών αποβλήτων στους πολίτες, με στόχο τη διαμόρφωση κινήτρων για τη συμμετοχή στα προγράμματα ανακύκλωσης και τη σύνδεση της χρέωσης με την ποσότητα και το είδος των στερεών αποβλήτων που παράγονται και απορρίπτονται (ΠΟΠ).</a:t>
            </a:r>
            <a:endParaRPr sz="2600" dirty="0">
              <a:latin typeface="Aptos Display" panose="020B0004020202020204" pitchFamily="34" charset="0"/>
              <a:cs typeface="Poppins"/>
            </a:endParaRPr>
          </a:p>
          <a:p>
            <a:pPr marL="342900" indent="-342900" algn="just">
              <a:spcAft>
                <a:spcPts val="1200"/>
              </a:spcAft>
              <a:buSzPts val="2247"/>
              <a:buFont typeface="Wingdings 2"/>
              <a:buChar char="õ"/>
              <a:defRPr/>
            </a:pPr>
            <a:r>
              <a:rPr lang="el-GR" sz="2600" dirty="0">
                <a:latin typeface="Aptos Display" panose="020B0004020202020204" pitchFamily="34" charset="0"/>
                <a:cs typeface="Poppins"/>
              </a:rPr>
              <a:t>Δημιουργία μιας σύγχρονης πλατφόρμας καλών πρακτικών που θα μπορούν οι δήμοι να συμβουλεύονται ώστε να υιοθετούν νέες μεθόδους διαχείρισης αποβλήτων.</a:t>
            </a:r>
            <a:endParaRPr sz="2600" b="0" i="0" u="none" strike="noStrike" cap="none" spc="0" dirty="0">
              <a:solidFill>
                <a:srgbClr val="000000"/>
              </a:solidFill>
              <a:latin typeface="Aptos Display" panose="020B0004020202020204" pitchFamily="34" charset="0"/>
              <a:cs typeface="Aptos"/>
            </a:endParaRPr>
          </a:p>
          <a:p>
            <a:pPr marL="342900" marR="0" lvl="0" indent="-342900" algn="just">
              <a:lnSpc>
                <a:spcPct val="100000"/>
              </a:lnSpc>
              <a:spcBef>
                <a:spcPts val="0"/>
              </a:spcBef>
              <a:spcAft>
                <a:spcPts val="1200"/>
              </a:spcAft>
              <a:buSzPts val="2247"/>
              <a:buFont typeface="Wingdings 2"/>
              <a:buChar char="õ"/>
              <a:defRPr/>
            </a:pPr>
            <a:r>
              <a:rPr lang="el-GR" sz="2600" b="0" i="0" u="none" strike="noStrike" cap="none" spc="0" dirty="0">
                <a:solidFill>
                  <a:srgbClr val="000000"/>
                </a:solidFill>
                <a:latin typeface="Aptos Display" panose="020B0004020202020204" pitchFamily="34" charset="0"/>
                <a:ea typeface="Aptos"/>
                <a:cs typeface="Aptos"/>
              </a:rPr>
              <a:t>Συστηματική συλλογή εμπειριών, προβλημάτων αλλά και καλών πρακτικών από προσπάθειες στην Αττική, αλλά και με βάση τις υπαρκτές ευρωπαϊκές εμπειρίες.</a:t>
            </a:r>
          </a:p>
          <a:p>
            <a:pPr marL="342900" marR="0" lvl="0" indent="-342900" algn="just">
              <a:lnSpc>
                <a:spcPct val="100000"/>
              </a:lnSpc>
              <a:spcBef>
                <a:spcPts val="0"/>
              </a:spcBef>
              <a:spcAft>
                <a:spcPts val="1200"/>
              </a:spcAft>
              <a:buSzPts val="2247"/>
              <a:buFont typeface="Wingdings 2"/>
              <a:buChar char="õ"/>
              <a:defRPr/>
            </a:pPr>
            <a:r>
              <a:rPr lang="el-GR" sz="2600" dirty="0">
                <a:latin typeface="Aptos Display" panose="020B0004020202020204" pitchFamily="34" charset="0"/>
                <a:cs typeface="Poppins"/>
              </a:rPr>
              <a:t>Χρηματοδότησης σύγχρονων Μονάδων Ανάκτησης και Ανακύκλωσης (ΜΑΑ)</a:t>
            </a:r>
            <a:r>
              <a:rPr lang="el-GR" sz="2600" b="0" i="0" u="none" strike="noStrike" cap="none" spc="0" dirty="0">
                <a:solidFill>
                  <a:srgbClr val="000000"/>
                </a:solidFill>
                <a:latin typeface="Aptos Display" panose="020B0004020202020204" pitchFamily="34" charset="0"/>
                <a:ea typeface="Aptos"/>
                <a:cs typeface="Aptos"/>
              </a:rPr>
              <a:t> και Μονάδων Επεξεργασίας Βιοαποβλήτων (ΜΕΒΑ) πο</a:t>
            </a:r>
            <a:r>
              <a:rPr lang="el-GR" sz="2600" dirty="0">
                <a:latin typeface="Aptos Display" panose="020B0004020202020204" pitchFamily="34" charset="0"/>
                <a:cs typeface="Poppins"/>
              </a:rPr>
              <a:t>υ δέχονται και επεξεργάζονται πρωτίστως αστικά απόβλητα που συλλέγονται χωριστά, με σκοπό την ανάκτηση υλικών μέσω μηχανικής και βιολογικής επεξεργασίας.</a:t>
            </a:r>
            <a:endParaRPr sz="2600" dirty="0">
              <a:latin typeface="Aptos Display" panose="020B0004020202020204" pitchFamily="34" charset="0"/>
            </a:endParaRPr>
          </a:p>
          <a:p>
            <a:pPr marL="342900" indent="-342900" algn="just">
              <a:spcAft>
                <a:spcPts val="1200"/>
              </a:spcAft>
              <a:buSzPts val="2247"/>
              <a:buFont typeface="Wingdings 2"/>
              <a:buChar char="õ"/>
              <a:defRPr/>
            </a:pPr>
            <a:r>
              <a:rPr lang="el-GR" sz="2600" dirty="0">
                <a:latin typeface="Aptos Display" panose="020B0004020202020204" pitchFamily="34" charset="0"/>
                <a:ea typeface="Poppins"/>
                <a:cs typeface="Poppins"/>
              </a:rPr>
              <a:t>Στρατηγική αξιοποίηση του τέλους ταφής από του δήμους, καθώς μπορεί να συμβάλει στη σημαντική βελτίωση των ποσοστών ανακύκλωσης και στην επίτευξη των εθνικών στόχων που έχουν τεθεί.</a:t>
            </a:r>
            <a:endParaRPr sz="2600" b="0" i="0" u="none" strike="noStrike" cap="none" dirty="0">
              <a:solidFill>
                <a:srgbClr val="000000"/>
              </a:solidFill>
              <a:latin typeface="Aptos Display" panose="020B0004020202020204" pitchFamily="34" charset="0"/>
              <a:ea typeface="Poppins"/>
              <a:cs typeface="Poppins"/>
            </a:endParaRPr>
          </a:p>
        </p:txBody>
      </p:sp>
      <p:sp>
        <p:nvSpPr>
          <p:cNvPr id="2" name="Google Shape;405;g38045b68aef_0_63"/>
          <p:cNvSpPr txBox="1"/>
          <p:nvPr/>
        </p:nvSpPr>
        <p:spPr bwMode="auto">
          <a:xfrm>
            <a:off x="515662" y="418430"/>
            <a:ext cx="17045695" cy="1415742"/>
          </a:xfrm>
          <a:prstGeom prst="rect">
            <a:avLst/>
          </a:prstGeom>
          <a:noFill/>
          <a:ln>
            <a:noFill/>
          </a:ln>
        </p:spPr>
        <p:txBody>
          <a:bodyPr spcFirstLastPara="1" wrap="square" lIns="91425" tIns="91425" rIns="91425" bIns="91425" anchor="t" anchorCtr="0">
            <a:spAutoFit/>
          </a:bodyPr>
          <a:lstStyle/>
          <a:p>
            <a:pPr lvl="0">
              <a:lnSpc>
                <a:spcPct val="140000"/>
              </a:lnSpc>
              <a:spcBef>
                <a:spcPts val="600"/>
              </a:spcBef>
              <a:spcAft>
                <a:spcPts val="600"/>
              </a:spcAft>
              <a:buSzPts val="5000"/>
              <a:defRPr/>
            </a:pPr>
            <a:r>
              <a:rPr lang="el-GR" sz="5000" b="1" dirty="0">
                <a:solidFill>
                  <a:schemeClr val="dk1"/>
                </a:solidFill>
                <a:latin typeface="Aptos"/>
                <a:ea typeface="Poppins"/>
                <a:cs typeface="Poppins"/>
              </a:rPr>
              <a:t>ΕΙΔΙΚΟΤΕΡΕΣ (ΕΝΔΕΙΚΤΙΚΕΣ</a:t>
            </a:r>
            <a:r>
              <a:rPr lang="el-GR" sz="5000" b="1">
                <a:solidFill>
                  <a:schemeClr val="dk1"/>
                </a:solidFill>
                <a:latin typeface="Aptos"/>
                <a:ea typeface="Poppins"/>
                <a:cs typeface="Poppins"/>
              </a:rPr>
              <a:t>) ΠΡΟΤΑΣΕΙΣ</a:t>
            </a:r>
            <a:endParaRPr lang="el-GR" sz="5000" b="1" dirty="0">
              <a:solidFill>
                <a:schemeClr val="dk1"/>
              </a:solidFill>
              <a:latin typeface="Aptos"/>
              <a:ea typeface="Poppins"/>
              <a:cs typeface="Poppins"/>
            </a:endParaRPr>
          </a:p>
        </p:txBody>
      </p:sp>
      <p:pic>
        <p:nvPicPr>
          <p:cNvPr id="3" name="Εικόνα 2"/>
          <p:cNvPicPr>
            <a:picLocks noChangeAspect="1"/>
          </p:cNvPicPr>
          <p:nvPr/>
        </p:nvPicPr>
        <p:blipFill>
          <a:blip r:embed="rId3"/>
          <a:stretch/>
        </p:blipFill>
        <p:spPr bwMode="auto">
          <a:xfrm>
            <a:off x="515662" y="9933026"/>
            <a:ext cx="801694" cy="216427"/>
          </a:xfrm>
          <a:prstGeom prst="rect">
            <a:avLst/>
          </a:prstGeom>
        </p:spPr>
      </p:pic>
    </p:spTree>
    <p:extLst>
      <p:ext uri="{BB962C8B-B14F-4D97-AF65-F5344CB8AC3E}">
        <p14:creationId xmlns:p14="http://schemas.microsoft.com/office/powerpoint/2010/main" val="7662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5B811A8-47AC-D1FE-FF63-C9AA465C4ABF}"/>
            </a:ext>
          </a:extLst>
        </p:cNvPr>
        <p:cNvGrpSpPr/>
        <p:nvPr/>
      </p:nvGrpSpPr>
      <p:grpSpPr bwMode="auto">
        <a:xfrm>
          <a:off x="0" y="0"/>
          <a:ext cx="0" cy="0"/>
          <a:chOff x="0" y="0"/>
          <a:chExt cx="0" cy="0"/>
        </a:xfrm>
      </p:grpSpPr>
      <p:sp>
        <p:nvSpPr>
          <p:cNvPr id="818794870" name="Google Shape;97;p2">
            <a:extLst>
              <a:ext uri="{FF2B5EF4-FFF2-40B4-BE49-F238E27FC236}">
                <a16:creationId xmlns:a16="http://schemas.microsoft.com/office/drawing/2014/main" id="{591F17FB-9D16-3A14-C8F1-312ABED1CA72}"/>
              </a:ext>
            </a:extLst>
          </p:cNvPr>
          <p:cNvSpPr txBox="1"/>
          <p:nvPr/>
        </p:nvSpPr>
        <p:spPr bwMode="auto">
          <a:xfrm>
            <a:off x="1002322" y="541026"/>
            <a:ext cx="13324929" cy="1292662"/>
          </a:xfrm>
          <a:prstGeom prst="rect">
            <a:avLst/>
          </a:prstGeom>
          <a:noFill/>
          <a:ln>
            <a:noFill/>
          </a:ln>
        </p:spPr>
        <p:txBody>
          <a:bodyPr spcFirstLastPara="1" wrap="square" lIns="0" tIns="0" rIns="0" bIns="0" anchor="t" anchorCtr="0">
            <a:spAutoFit/>
          </a:bodyPr>
          <a:lstStyle/>
          <a:p>
            <a:pPr marL="0" marR="0" lvl="0" indent="0">
              <a:lnSpc>
                <a:spcPct val="139985"/>
              </a:lnSpc>
              <a:spcBef>
                <a:spcPts val="0"/>
              </a:spcBef>
              <a:spcAft>
                <a:spcPts val="0"/>
              </a:spcAft>
              <a:buClr>
                <a:srgbClr val="000000"/>
              </a:buClr>
              <a:buSzPts val="5672"/>
              <a:buFont typeface="Arial"/>
              <a:buNone/>
              <a:defRPr/>
            </a:pPr>
            <a:r>
              <a:rPr lang="el-GR" sz="6000" b="0" i="0" u="none" strike="noStrike" cap="none" dirty="0">
                <a:solidFill>
                  <a:srgbClr val="004AAD"/>
                </a:solidFill>
                <a:latin typeface="Aptos"/>
                <a:ea typeface="League Spartan"/>
                <a:cs typeface="League Spartan"/>
              </a:rPr>
              <a:t>ΟΣΧΣ ΕΔΣΝΑ-ΠΕΔΑ</a:t>
            </a:r>
            <a:endParaRPr b="0" i="0" u="none" strike="noStrike" cap="none" dirty="0">
              <a:solidFill>
                <a:srgbClr val="000000"/>
              </a:solidFill>
              <a:latin typeface="Aptos"/>
            </a:endParaRPr>
          </a:p>
        </p:txBody>
      </p:sp>
      <p:sp>
        <p:nvSpPr>
          <p:cNvPr id="1739753942" name="Google Shape;99;p2">
            <a:extLst>
              <a:ext uri="{FF2B5EF4-FFF2-40B4-BE49-F238E27FC236}">
                <a16:creationId xmlns:a16="http://schemas.microsoft.com/office/drawing/2014/main" id="{3CAF9B7E-A497-5EAC-7EE7-77A7149658D7}"/>
              </a:ext>
            </a:extLst>
          </p:cNvPr>
          <p:cNvSpPr txBox="1"/>
          <p:nvPr/>
        </p:nvSpPr>
        <p:spPr bwMode="auto">
          <a:xfrm>
            <a:off x="135173" y="1833688"/>
            <a:ext cx="17413356" cy="7109639"/>
          </a:xfrm>
          <a:prstGeom prst="rect">
            <a:avLst/>
          </a:prstGeom>
          <a:noFill/>
          <a:ln>
            <a:noFill/>
          </a:ln>
        </p:spPr>
        <p:txBody>
          <a:bodyPr spcFirstLastPara="1" wrap="square" lIns="0" tIns="0" rIns="0" bIns="0" anchor="t" anchorCtr="0">
            <a:spAutoFit/>
          </a:bodyPr>
          <a:lstStyle/>
          <a:p>
            <a:pPr marL="533400" marR="0" lvl="0" indent="-533400" algn="just">
              <a:lnSpc>
                <a:spcPct val="150000"/>
              </a:lnSpc>
              <a:spcBef>
                <a:spcPts val="0"/>
              </a:spcBef>
              <a:spcAft>
                <a:spcPts val="0"/>
              </a:spcAft>
              <a:buClr>
                <a:srgbClr val="002060"/>
              </a:buClr>
              <a:buSzPts val="2200"/>
              <a:buFont typeface="Segoe UI Light" panose="020B0502040204020203" pitchFamily="34" charset="0"/>
              <a:buChar char="֍"/>
              <a:defRPr/>
            </a:pPr>
            <a:r>
              <a:rPr lang="el-GR" sz="2800" b="0" i="0" u="none" strike="noStrike" cap="none" spc="0" dirty="0">
                <a:solidFill>
                  <a:srgbClr val="303642"/>
                </a:solidFill>
                <a:latin typeface="Aptos"/>
                <a:ea typeface="Aptos"/>
                <a:cs typeface="Aptos"/>
              </a:rPr>
              <a:t>Ο σχεδιασμός της </a:t>
            </a:r>
            <a:r>
              <a:rPr lang="el-GR" sz="2800" b="1" i="0" u="none" strike="noStrike" cap="none" spc="0" dirty="0">
                <a:solidFill>
                  <a:srgbClr val="303642"/>
                </a:solidFill>
                <a:latin typeface="Aptos"/>
                <a:ea typeface="Aptos"/>
                <a:cs typeface="Aptos"/>
              </a:rPr>
              <a:t>ΠΕΔΑ</a:t>
            </a:r>
            <a:r>
              <a:rPr lang="el-GR" sz="2800" b="0" i="0" u="none" strike="noStrike" cap="none" spc="0" dirty="0">
                <a:solidFill>
                  <a:srgbClr val="303642"/>
                </a:solidFill>
                <a:latin typeface="Aptos"/>
                <a:ea typeface="Aptos"/>
                <a:cs typeface="Aptos"/>
              </a:rPr>
              <a:t> στοχεύει στην</a:t>
            </a:r>
            <a:r>
              <a:rPr lang="en-US" sz="2800" b="0" i="0" u="none" strike="noStrike" cap="none" spc="0" dirty="0">
                <a:solidFill>
                  <a:srgbClr val="303642"/>
                </a:solidFill>
                <a:latin typeface="Aptos"/>
                <a:ea typeface="Aptos"/>
                <a:cs typeface="Aptos"/>
              </a:rPr>
              <a:t>:</a:t>
            </a:r>
            <a:r>
              <a:rPr lang="el-GR" sz="2800" b="0" i="0" u="none" strike="noStrike" cap="none" spc="0" dirty="0">
                <a:solidFill>
                  <a:srgbClr val="303642"/>
                </a:solidFill>
                <a:latin typeface="Aptos"/>
                <a:ea typeface="Aptos"/>
                <a:cs typeface="Aptos"/>
              </a:rPr>
              <a:t> </a:t>
            </a:r>
            <a:r>
              <a:rPr lang="el-GR" sz="2800" b="1" dirty="0">
                <a:solidFill>
                  <a:srgbClr val="303642"/>
                </a:solidFill>
                <a:latin typeface="Aptos"/>
                <a:ea typeface="Aptos"/>
                <a:cs typeface="Aptos"/>
              </a:rPr>
              <a:t>α) </a:t>
            </a:r>
            <a:r>
              <a:rPr lang="el-GR" sz="2800" b="1" i="0" u="none" strike="noStrike" cap="none" spc="0" dirty="0">
                <a:solidFill>
                  <a:srgbClr val="303642"/>
                </a:solidFill>
                <a:latin typeface="Aptos"/>
                <a:ea typeface="Aptos"/>
                <a:cs typeface="Aptos"/>
              </a:rPr>
              <a:t>αποτελεσματική και έγκαιρη αξιοποίηση των ανταποδοτικών πόρων του τέλους ταφής </a:t>
            </a:r>
            <a:r>
              <a:rPr lang="el-GR" sz="2800" b="0" i="0" u="none" strike="noStrike" cap="none" spc="0" dirty="0">
                <a:solidFill>
                  <a:srgbClr val="303642"/>
                </a:solidFill>
                <a:latin typeface="Aptos"/>
                <a:ea typeface="Aptos"/>
                <a:cs typeface="Aptos"/>
              </a:rPr>
              <a:t>και </a:t>
            </a:r>
            <a:r>
              <a:rPr lang="el-GR" sz="2800" b="1" i="0" u="none" strike="noStrike" cap="none" spc="0" dirty="0">
                <a:solidFill>
                  <a:srgbClr val="303642"/>
                </a:solidFill>
                <a:latin typeface="Aptos"/>
                <a:ea typeface="Aptos"/>
                <a:cs typeface="Aptos"/>
              </a:rPr>
              <a:t>β) δεν σχετίζεται με τα κονδύλια του ΕΣΠΑ 2021-2027</a:t>
            </a:r>
            <a:r>
              <a:rPr lang="el-GR" sz="2800" b="0" i="0" u="none" strike="noStrike" cap="none" spc="0" dirty="0">
                <a:solidFill>
                  <a:srgbClr val="303642"/>
                </a:solidFill>
                <a:latin typeface="Aptos"/>
                <a:ea typeface="Aptos"/>
                <a:cs typeface="Aptos"/>
              </a:rPr>
              <a:t>, στα οποία έχουν πρόσβαση μόνο οι ΦοΔΣΑ και όχι οι δήμοι.   </a:t>
            </a:r>
          </a:p>
          <a:p>
            <a:pPr marL="533400" lvl="0" indent="-533400" algn="just">
              <a:lnSpc>
                <a:spcPct val="150000"/>
              </a:lnSpc>
              <a:buClr>
                <a:srgbClr val="002060"/>
              </a:buClr>
              <a:buSzPts val="2200"/>
              <a:buFont typeface="Segoe UI Light" panose="020B0502040204020203" pitchFamily="34" charset="0"/>
              <a:buChar char="֍"/>
              <a:defRPr/>
            </a:pPr>
            <a:r>
              <a:rPr lang="el-GR" sz="2800" b="0" i="0" u="none" strike="noStrike" cap="none" spc="0" dirty="0">
                <a:solidFill>
                  <a:srgbClr val="303642"/>
                </a:solidFill>
                <a:latin typeface="Aptos"/>
                <a:ea typeface="Aptos"/>
                <a:cs typeface="Aptos"/>
              </a:rPr>
              <a:t>Ο σχεδιασμός της </a:t>
            </a:r>
            <a:r>
              <a:rPr lang="el-GR" sz="2800" b="1" i="0" u="none" strike="noStrike" cap="none" spc="0" dirty="0">
                <a:solidFill>
                  <a:srgbClr val="303642"/>
                </a:solidFill>
                <a:latin typeface="Aptos"/>
                <a:ea typeface="Aptos"/>
                <a:cs typeface="Aptos"/>
              </a:rPr>
              <a:t>ΠΕΔΑ</a:t>
            </a:r>
            <a:r>
              <a:rPr lang="el-GR" sz="2800" b="0" i="0" u="none" strike="noStrike" cap="none" spc="0" dirty="0">
                <a:solidFill>
                  <a:srgbClr val="303642"/>
                </a:solidFill>
                <a:latin typeface="Aptos"/>
                <a:ea typeface="Aptos"/>
                <a:cs typeface="Aptos"/>
              </a:rPr>
              <a:t> έρχεται </a:t>
            </a:r>
            <a:r>
              <a:rPr lang="el-GR" sz="2800" b="1" dirty="0">
                <a:solidFill>
                  <a:srgbClr val="303642"/>
                </a:solidFill>
                <a:latin typeface="Aptos"/>
                <a:ea typeface="Aptos"/>
                <a:cs typeface="Aptos"/>
              </a:rPr>
              <a:t>« </a:t>
            </a:r>
            <a:r>
              <a:rPr lang="el-GR" sz="2800" b="1" i="0" u="none" strike="noStrike" cap="none" spc="0" dirty="0">
                <a:solidFill>
                  <a:srgbClr val="303642"/>
                </a:solidFill>
                <a:latin typeface="Aptos"/>
                <a:ea typeface="Aptos"/>
                <a:cs typeface="Aptos"/>
              </a:rPr>
              <a:t>από κάτω προς τα πάνω</a:t>
            </a:r>
            <a:r>
              <a:rPr lang="el-GR" sz="2800" b="1" dirty="0">
                <a:solidFill>
                  <a:srgbClr val="303642"/>
                </a:solidFill>
                <a:latin typeface="Aptos"/>
                <a:ea typeface="Aptos"/>
                <a:cs typeface="Aptos"/>
              </a:rPr>
              <a:t>»</a:t>
            </a:r>
            <a:r>
              <a:rPr lang="el-GR" sz="2800" b="1" i="0" u="none" strike="noStrike" cap="none" spc="0" dirty="0">
                <a:solidFill>
                  <a:srgbClr val="303642"/>
                </a:solidFill>
                <a:latin typeface="Aptos"/>
                <a:ea typeface="Aptos"/>
                <a:cs typeface="Aptos"/>
              </a:rPr>
              <a:t> (</a:t>
            </a:r>
            <a:r>
              <a:rPr lang="en-GB" sz="2800" b="1" i="0" u="none" strike="noStrike" cap="none" spc="0" noProof="0" dirty="0">
                <a:solidFill>
                  <a:srgbClr val="303642"/>
                </a:solidFill>
                <a:latin typeface="Aptos"/>
                <a:ea typeface="Aptos"/>
                <a:cs typeface="Aptos"/>
              </a:rPr>
              <a:t>bottom up</a:t>
            </a:r>
            <a:r>
              <a:rPr lang="el-GR" sz="2800" b="1" i="0" u="none" strike="noStrike" cap="none" spc="0" dirty="0">
                <a:solidFill>
                  <a:srgbClr val="303642"/>
                </a:solidFill>
                <a:latin typeface="Aptos"/>
                <a:ea typeface="Aptos"/>
                <a:cs typeface="Aptos"/>
              </a:rPr>
              <a:t>), </a:t>
            </a:r>
            <a:r>
              <a:rPr lang="el-GR" sz="2800" b="0" i="0" u="none" strike="noStrike" cap="none" spc="0" dirty="0">
                <a:solidFill>
                  <a:srgbClr val="303642"/>
                </a:solidFill>
                <a:latin typeface="Aptos"/>
                <a:ea typeface="Aptos"/>
                <a:cs typeface="Aptos"/>
              </a:rPr>
              <a:t>προσπαθώντας να διαμορφώσει ένα συνεκτικό σχέδιο στη βάση των </a:t>
            </a:r>
            <a:r>
              <a:rPr lang="el-GR" sz="2800" b="1" i="0" u="none" strike="noStrike" cap="none" spc="0" dirty="0">
                <a:solidFill>
                  <a:srgbClr val="303642"/>
                </a:solidFill>
                <a:latin typeface="Aptos"/>
                <a:ea typeface="Aptos"/>
                <a:cs typeface="Aptos"/>
              </a:rPr>
              <a:t>πραγματικών αναγκών των δήμων</a:t>
            </a:r>
            <a:r>
              <a:rPr lang="el-GR" sz="2800" b="0" i="0" u="none" strike="noStrike" cap="none" spc="0" dirty="0">
                <a:solidFill>
                  <a:srgbClr val="303642"/>
                </a:solidFill>
                <a:latin typeface="Aptos"/>
                <a:ea typeface="Aptos"/>
                <a:cs typeface="Aptos"/>
              </a:rPr>
              <a:t>. </a:t>
            </a:r>
          </a:p>
          <a:p>
            <a:pPr marL="533400" marR="0" lvl="0" indent="-533400" algn="just">
              <a:lnSpc>
                <a:spcPct val="150000"/>
              </a:lnSpc>
              <a:spcBef>
                <a:spcPts val="0"/>
              </a:spcBef>
              <a:spcAft>
                <a:spcPts val="0"/>
              </a:spcAft>
              <a:buClr>
                <a:srgbClr val="002060"/>
              </a:buClr>
              <a:buSzPts val="2200"/>
              <a:buFont typeface="Segoe UI Light" panose="020B0502040204020203" pitchFamily="34" charset="0"/>
              <a:buChar char="֍"/>
              <a:defRPr/>
            </a:pPr>
            <a:r>
              <a:rPr lang="el-GR" sz="2800" b="0" i="0" u="none" strike="noStrike" cap="none" spc="0" dirty="0">
                <a:solidFill>
                  <a:srgbClr val="303642"/>
                </a:solidFill>
                <a:latin typeface="Aptos"/>
                <a:ea typeface="Aptos"/>
                <a:cs typeface="Aptos"/>
              </a:rPr>
              <a:t>Το ΟΣΧΣ του </a:t>
            </a:r>
            <a:r>
              <a:rPr lang="el-GR" sz="2800" b="1" i="0" u="none" strike="noStrike" cap="none" spc="0" dirty="0">
                <a:solidFill>
                  <a:srgbClr val="303642"/>
                </a:solidFill>
                <a:latin typeface="Aptos"/>
                <a:ea typeface="Aptos"/>
                <a:cs typeface="Aptos"/>
              </a:rPr>
              <a:t>ΕΔΣΝΑ</a:t>
            </a:r>
            <a:r>
              <a:rPr lang="el-GR" sz="2800" b="0" i="0" u="none" strike="noStrike" cap="none" spc="0" dirty="0">
                <a:solidFill>
                  <a:srgbClr val="303642"/>
                </a:solidFill>
                <a:latin typeface="Aptos"/>
                <a:ea typeface="Aptos"/>
                <a:cs typeface="Aptos"/>
              </a:rPr>
              <a:t> ακολουθεί μια </a:t>
            </a:r>
            <a:r>
              <a:rPr lang="el-GR" sz="2800" b="1" i="0" u="none" strike="noStrike" cap="none" spc="0" dirty="0">
                <a:solidFill>
                  <a:srgbClr val="303642"/>
                </a:solidFill>
                <a:latin typeface="Aptos"/>
                <a:ea typeface="Aptos"/>
                <a:cs typeface="Aptos"/>
              </a:rPr>
              <a:t>λογική περιφερειακού, «από πάνω προς τα κάτω» (</a:t>
            </a:r>
            <a:r>
              <a:rPr lang="el-GR" sz="2800" b="1" i="0" u="none" strike="noStrike" cap="none" spc="0" dirty="0" err="1">
                <a:solidFill>
                  <a:srgbClr val="303642"/>
                </a:solidFill>
                <a:latin typeface="Aptos"/>
                <a:ea typeface="Aptos"/>
                <a:cs typeface="Aptos"/>
              </a:rPr>
              <a:t>top-down</a:t>
            </a:r>
            <a:r>
              <a:rPr lang="el-GR" sz="2800" b="1" i="0" u="none" strike="noStrike" cap="none" spc="0" dirty="0">
                <a:solidFill>
                  <a:srgbClr val="303642"/>
                </a:solidFill>
                <a:latin typeface="Aptos"/>
                <a:ea typeface="Aptos"/>
                <a:cs typeface="Aptos"/>
              </a:rPr>
              <a:t>) σχεδιασμού</a:t>
            </a:r>
            <a:r>
              <a:rPr lang="el-GR" sz="2800" b="0" i="0" u="none" strike="noStrike" cap="none" spc="0" dirty="0">
                <a:solidFill>
                  <a:srgbClr val="303642"/>
                </a:solidFill>
                <a:latin typeface="Aptos"/>
                <a:ea typeface="Aptos"/>
                <a:cs typeface="Aptos"/>
              </a:rPr>
              <a:t>, χωρίς να συνδέεται επαρκώς με τις πραγματικές ανάγκες και δυνατότητες των δήμων, των οποίων τα Τοπικά Σχέδια Διαχείρισης Αποβλήτων παραμένουν </a:t>
            </a:r>
            <a:r>
              <a:rPr lang="el-GR" sz="2800" b="0" i="0" u="none" strike="noStrike" cap="none" spc="0" dirty="0" err="1">
                <a:solidFill>
                  <a:srgbClr val="303642"/>
                </a:solidFill>
                <a:latin typeface="Aptos"/>
                <a:ea typeface="Aptos"/>
                <a:cs typeface="Aptos"/>
              </a:rPr>
              <a:t>ανεπικαιροποίητα</a:t>
            </a:r>
            <a:r>
              <a:rPr lang="el-GR" sz="2800" b="0" i="0" u="none" strike="noStrike" cap="none" spc="0" dirty="0">
                <a:solidFill>
                  <a:srgbClr val="303642"/>
                </a:solidFill>
                <a:latin typeface="Aptos"/>
                <a:ea typeface="Aptos"/>
                <a:cs typeface="Aptos"/>
              </a:rPr>
              <a:t>.</a:t>
            </a:r>
          </a:p>
          <a:p>
            <a:pPr marL="533400" marR="0" lvl="0" indent="-533400" algn="just">
              <a:lnSpc>
                <a:spcPct val="150000"/>
              </a:lnSpc>
              <a:spcBef>
                <a:spcPts val="0"/>
              </a:spcBef>
              <a:spcAft>
                <a:spcPts val="0"/>
              </a:spcAft>
              <a:buClr>
                <a:srgbClr val="002060"/>
              </a:buClr>
              <a:buSzPts val="2200"/>
              <a:buFont typeface="Segoe UI Light" panose="020B0502040204020203" pitchFamily="34" charset="0"/>
              <a:buChar char="֍"/>
              <a:defRPr/>
            </a:pPr>
            <a:r>
              <a:rPr lang="el-GR" sz="2800" b="0" i="0" u="none" strike="noStrike" cap="none" spc="0" dirty="0">
                <a:solidFill>
                  <a:srgbClr val="303642"/>
                </a:solidFill>
                <a:latin typeface="Aptos"/>
                <a:ea typeface="Aptos"/>
                <a:cs typeface="Aptos"/>
              </a:rPr>
              <a:t>Ο σχεδιασμός της </a:t>
            </a:r>
            <a:r>
              <a:rPr lang="el-GR" sz="2800" b="1" i="0" u="none" strike="noStrike" cap="none" spc="0" dirty="0">
                <a:solidFill>
                  <a:srgbClr val="303642"/>
                </a:solidFill>
                <a:latin typeface="Aptos"/>
                <a:ea typeface="Aptos"/>
                <a:cs typeface="Aptos"/>
              </a:rPr>
              <a:t>ΠΕΔΑ </a:t>
            </a:r>
            <a:r>
              <a:rPr lang="el-GR" sz="2800" b="0" i="0" u="none" strike="noStrike" cap="none" spc="0" dirty="0">
                <a:solidFill>
                  <a:srgbClr val="303642"/>
                </a:solidFill>
                <a:latin typeface="Aptos"/>
                <a:ea typeface="Aptos"/>
                <a:cs typeface="Aptos"/>
              </a:rPr>
              <a:t>στοχεύει στην </a:t>
            </a:r>
            <a:r>
              <a:rPr lang="el-GR" sz="2800" b="1" i="0" u="none" strike="noStrike" cap="none" spc="0" dirty="0">
                <a:solidFill>
                  <a:srgbClr val="303642"/>
                </a:solidFill>
                <a:latin typeface="Aptos"/>
                <a:ea typeface="Aptos"/>
                <a:cs typeface="Aptos"/>
              </a:rPr>
              <a:t>ενίσχυση του ρόλου των δήμων ως βασικής μονάδας διαχείρισης αποβλήτων</a:t>
            </a:r>
            <a:r>
              <a:rPr lang="el-GR" sz="2800" b="0" i="0" u="none" strike="noStrike" cap="none" spc="0" dirty="0">
                <a:solidFill>
                  <a:srgbClr val="303642"/>
                </a:solidFill>
                <a:latin typeface="Aptos"/>
                <a:ea typeface="Aptos"/>
                <a:cs typeface="Aptos"/>
              </a:rPr>
              <a:t>, καθώς η ορθολογική και αποτελεσματική τους οργάνωση αποτελεί προϋπόθεση για την επιτυχία κάθε σχεδίου. </a:t>
            </a:r>
            <a:r>
              <a:rPr lang="el-GR" sz="2800" b="1" i="0" u="none" strike="noStrike" cap="none" spc="0" dirty="0">
                <a:solidFill>
                  <a:srgbClr val="303642"/>
                </a:solidFill>
                <a:latin typeface="Aptos"/>
                <a:ea typeface="Aptos"/>
                <a:cs typeface="Aptos"/>
              </a:rPr>
              <a:t>Ισχυροί δήμοι σημαίνουν και ισχυρούς </a:t>
            </a:r>
            <a:r>
              <a:rPr lang="el-GR" sz="2800" b="1" i="0" u="none" strike="noStrike" cap="none" spc="0" dirty="0" err="1">
                <a:solidFill>
                  <a:srgbClr val="303642"/>
                </a:solidFill>
                <a:latin typeface="Aptos"/>
                <a:ea typeface="Aptos"/>
                <a:cs typeface="Aptos"/>
              </a:rPr>
              <a:t>ΦοΔΣΑ</a:t>
            </a:r>
            <a:r>
              <a:rPr lang="el-GR" sz="2800" b="1" dirty="0">
                <a:solidFill>
                  <a:srgbClr val="303642"/>
                </a:solidFill>
                <a:latin typeface="Aptos"/>
                <a:ea typeface="Aptos"/>
                <a:cs typeface="Aptos"/>
              </a:rPr>
              <a:t>, </a:t>
            </a:r>
            <a:r>
              <a:rPr lang="el-GR" sz="2800" b="1" i="0" u="none" strike="noStrike" cap="none" spc="0" dirty="0">
                <a:solidFill>
                  <a:srgbClr val="303642"/>
                </a:solidFill>
                <a:latin typeface="Aptos"/>
                <a:ea typeface="Aptos"/>
                <a:cs typeface="Aptos"/>
              </a:rPr>
              <a:t>όχι όμως πάντα το αντίστροφο.</a:t>
            </a:r>
            <a:endParaRPr lang="el-GR" sz="2400" b="1" i="0" u="none" strike="noStrike" cap="none" dirty="0">
              <a:solidFill>
                <a:srgbClr val="000000"/>
              </a:solidFill>
              <a:highlight>
                <a:srgbClr val="FFFF00"/>
              </a:highlight>
              <a:latin typeface="Aptos"/>
            </a:endParaRPr>
          </a:p>
        </p:txBody>
      </p:sp>
      <p:pic>
        <p:nvPicPr>
          <p:cNvPr id="71923866" name="Εικόνα 4">
            <a:extLst>
              <a:ext uri="{FF2B5EF4-FFF2-40B4-BE49-F238E27FC236}">
                <a16:creationId xmlns:a16="http://schemas.microsoft.com/office/drawing/2014/main" id="{45BBDE14-012E-B3EB-914E-042071111D09}"/>
              </a:ext>
            </a:extLst>
          </p:cNvPr>
          <p:cNvPicPr>
            <a:picLocks noChangeAspect="1"/>
          </p:cNvPicPr>
          <p:nvPr/>
        </p:nvPicPr>
        <p:blipFill>
          <a:blip r:embed="rId3"/>
          <a:stretch/>
        </p:blipFill>
        <p:spPr bwMode="auto">
          <a:xfrm>
            <a:off x="515661" y="9933025"/>
            <a:ext cx="801693" cy="216426"/>
          </a:xfrm>
          <a:prstGeom prst="rect">
            <a:avLst/>
          </a:prstGeom>
        </p:spPr>
      </p:pic>
    </p:spTree>
    <p:extLst>
      <p:ext uri="{BB962C8B-B14F-4D97-AF65-F5344CB8AC3E}">
        <p14:creationId xmlns:p14="http://schemas.microsoft.com/office/powerpoint/2010/main" val="291651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51D2C1D-2CE5-E9F5-DAF9-AEA2EEDA2885}"/>
            </a:ext>
          </a:extLst>
        </p:cNvPr>
        <p:cNvGrpSpPr/>
        <p:nvPr/>
      </p:nvGrpSpPr>
      <p:grpSpPr bwMode="auto">
        <a:xfrm>
          <a:off x="0" y="0"/>
          <a:ext cx="0" cy="0"/>
          <a:chOff x="0" y="0"/>
          <a:chExt cx="0" cy="0"/>
        </a:xfrm>
      </p:grpSpPr>
      <p:sp>
        <p:nvSpPr>
          <p:cNvPr id="818794870" name="Google Shape;97;p2">
            <a:extLst>
              <a:ext uri="{FF2B5EF4-FFF2-40B4-BE49-F238E27FC236}">
                <a16:creationId xmlns:a16="http://schemas.microsoft.com/office/drawing/2014/main" id="{283CFD54-2810-5726-FA81-FC806CBD6EFE}"/>
              </a:ext>
            </a:extLst>
          </p:cNvPr>
          <p:cNvSpPr txBox="1"/>
          <p:nvPr/>
        </p:nvSpPr>
        <p:spPr bwMode="auto">
          <a:xfrm>
            <a:off x="1002322" y="541026"/>
            <a:ext cx="13324929" cy="1292662"/>
          </a:xfrm>
          <a:prstGeom prst="rect">
            <a:avLst/>
          </a:prstGeom>
          <a:noFill/>
          <a:ln>
            <a:noFill/>
          </a:ln>
        </p:spPr>
        <p:txBody>
          <a:bodyPr spcFirstLastPara="1" wrap="square" lIns="0" tIns="0" rIns="0" bIns="0" anchor="t" anchorCtr="0">
            <a:spAutoFit/>
          </a:bodyPr>
          <a:lstStyle/>
          <a:p>
            <a:pPr marL="0" marR="0" lvl="0" indent="0">
              <a:lnSpc>
                <a:spcPct val="139985"/>
              </a:lnSpc>
              <a:spcBef>
                <a:spcPts val="0"/>
              </a:spcBef>
              <a:spcAft>
                <a:spcPts val="0"/>
              </a:spcAft>
              <a:buClr>
                <a:srgbClr val="000000"/>
              </a:buClr>
              <a:buSzPts val="5672"/>
              <a:buFont typeface="Arial"/>
              <a:buNone/>
              <a:defRPr/>
            </a:pPr>
            <a:r>
              <a:rPr lang="el-GR" sz="6000" b="0" i="0" u="none" strike="noStrike" cap="none" dirty="0">
                <a:solidFill>
                  <a:srgbClr val="004AAD"/>
                </a:solidFill>
                <a:latin typeface="Aptos"/>
                <a:ea typeface="League Spartan"/>
                <a:cs typeface="League Spartan"/>
              </a:rPr>
              <a:t>ΠΡΟΣΕΓΓΙΣΗ</a:t>
            </a:r>
            <a:endParaRPr b="0" i="0" u="none" strike="noStrike" cap="none" dirty="0">
              <a:solidFill>
                <a:srgbClr val="000000"/>
              </a:solidFill>
              <a:latin typeface="Aptos"/>
            </a:endParaRPr>
          </a:p>
        </p:txBody>
      </p:sp>
      <p:sp>
        <p:nvSpPr>
          <p:cNvPr id="1739753942" name="Google Shape;99;p2">
            <a:extLst>
              <a:ext uri="{FF2B5EF4-FFF2-40B4-BE49-F238E27FC236}">
                <a16:creationId xmlns:a16="http://schemas.microsoft.com/office/drawing/2014/main" id="{A2BC4EAA-7E54-54ED-3EB2-943552FB7467}"/>
              </a:ext>
            </a:extLst>
          </p:cNvPr>
          <p:cNvSpPr txBox="1"/>
          <p:nvPr/>
        </p:nvSpPr>
        <p:spPr bwMode="auto">
          <a:xfrm>
            <a:off x="916507" y="2366425"/>
            <a:ext cx="15190178" cy="6032421"/>
          </a:xfrm>
          <a:prstGeom prst="rect">
            <a:avLst/>
          </a:prstGeom>
          <a:noFill/>
          <a:ln>
            <a:noFill/>
          </a:ln>
        </p:spPr>
        <p:txBody>
          <a:bodyPr spcFirstLastPara="1" wrap="square" lIns="0" tIns="0" rIns="0" bIns="0" anchor="t" anchorCtr="0">
            <a:spAutoFit/>
          </a:bodyPr>
          <a:lstStyle/>
          <a:p>
            <a:pPr marL="533400" lvl="0" indent="-533400" algn="just">
              <a:lnSpc>
                <a:spcPct val="140119"/>
              </a:lnSpc>
              <a:buClr>
                <a:srgbClr val="002060"/>
              </a:buClr>
              <a:buSzPts val="2200"/>
              <a:buFont typeface="Wingdings" panose="05000000000000000000" pitchFamily="2" charset="2"/>
              <a:buChar char="Ä"/>
              <a:defRPr/>
            </a:pPr>
            <a:r>
              <a:rPr lang="el-GR" sz="2800" dirty="0">
                <a:solidFill>
                  <a:srgbClr val="303642"/>
                </a:solidFill>
                <a:latin typeface="Aptos"/>
                <a:ea typeface="Aptos"/>
                <a:cs typeface="Aptos"/>
              </a:rPr>
              <a:t>Η μεθοδολογία του σχεδίου συνδύασε </a:t>
            </a:r>
            <a:r>
              <a:rPr lang="el-GR" sz="2800" b="1" dirty="0">
                <a:solidFill>
                  <a:srgbClr val="303642"/>
                </a:solidFill>
                <a:latin typeface="Aptos"/>
                <a:ea typeface="Aptos"/>
                <a:cs typeface="Aptos"/>
              </a:rPr>
              <a:t>ποσοτικά και ποιοτικά εργαλεία</a:t>
            </a:r>
            <a:r>
              <a:rPr lang="el-GR" sz="2800" dirty="0">
                <a:solidFill>
                  <a:srgbClr val="303642"/>
                </a:solidFill>
                <a:latin typeface="Aptos"/>
                <a:ea typeface="Aptos"/>
                <a:cs typeface="Aptos"/>
              </a:rPr>
              <a:t>: </a:t>
            </a:r>
            <a:r>
              <a:rPr lang="el-GR" sz="2800" b="1" dirty="0">
                <a:solidFill>
                  <a:srgbClr val="303642"/>
                </a:solidFill>
                <a:latin typeface="Aptos"/>
                <a:ea typeface="Aptos"/>
                <a:cs typeface="Aptos"/>
              </a:rPr>
              <a:t>αποστολή ερωτηματολογίων </a:t>
            </a:r>
            <a:r>
              <a:rPr lang="el-GR" sz="2800" dirty="0">
                <a:solidFill>
                  <a:srgbClr val="303642"/>
                </a:solidFill>
                <a:latin typeface="Aptos"/>
                <a:ea typeface="Aptos"/>
                <a:cs typeface="Aptos"/>
              </a:rPr>
              <a:t>σε όλους τους Δήμους της Αττικής για καταγραφή αναγκών σε εξοπλισμό και υποδομές, καθώς και </a:t>
            </a:r>
            <a:r>
              <a:rPr lang="el-GR" sz="2800" dirty="0" err="1">
                <a:solidFill>
                  <a:srgbClr val="303642"/>
                </a:solidFill>
                <a:latin typeface="Aptos"/>
                <a:ea typeface="Aptos"/>
                <a:cs typeface="Aptos"/>
              </a:rPr>
              <a:t>στοχευμένες</a:t>
            </a:r>
            <a:r>
              <a:rPr lang="el-GR" sz="2800" dirty="0">
                <a:solidFill>
                  <a:srgbClr val="303642"/>
                </a:solidFill>
                <a:latin typeface="Aptos"/>
                <a:ea typeface="Aptos"/>
                <a:cs typeface="Aptos"/>
              </a:rPr>
              <a:t> </a:t>
            </a:r>
            <a:r>
              <a:rPr lang="el-GR" sz="2800" b="1" dirty="0">
                <a:solidFill>
                  <a:srgbClr val="303642"/>
                </a:solidFill>
                <a:latin typeface="Aptos"/>
                <a:ea typeface="Aptos"/>
                <a:cs typeface="Aptos"/>
              </a:rPr>
              <a:t>επισκέψεις </a:t>
            </a:r>
            <a:r>
              <a:rPr lang="el-GR" sz="2800" dirty="0">
                <a:solidFill>
                  <a:srgbClr val="303642"/>
                </a:solidFill>
                <a:latin typeface="Aptos"/>
                <a:ea typeface="Aptos"/>
                <a:cs typeface="Aptos"/>
              </a:rPr>
              <a:t>για παρουσίαση στόχων και ανταλλαγή τεχνικών παρατηρήσεων. Η προσέγγιση αυτή εξασφάλισε </a:t>
            </a:r>
            <a:r>
              <a:rPr lang="el-GR" sz="2800" b="1" dirty="0">
                <a:solidFill>
                  <a:srgbClr val="303642"/>
                </a:solidFill>
                <a:latin typeface="Aptos"/>
                <a:ea typeface="Aptos"/>
                <a:cs typeface="Aptos"/>
              </a:rPr>
              <a:t>έγκυρα και πλήρη δεδομένα</a:t>
            </a:r>
            <a:r>
              <a:rPr lang="el-GR" sz="2800" dirty="0">
                <a:solidFill>
                  <a:srgbClr val="303642"/>
                </a:solidFill>
                <a:latin typeface="Aptos"/>
                <a:ea typeface="Aptos"/>
                <a:cs typeface="Aptos"/>
              </a:rPr>
              <a:t>, αποτυπώνοντας ουσιαστικά τις </a:t>
            </a:r>
            <a:r>
              <a:rPr lang="el-GR" sz="2800" b="1" dirty="0">
                <a:solidFill>
                  <a:srgbClr val="303642"/>
                </a:solidFill>
                <a:latin typeface="Aptos"/>
                <a:ea typeface="Aptos"/>
                <a:cs typeface="Aptos"/>
              </a:rPr>
              <a:t>ανάγκες της πρωτοβάθμιας αυτοδιοίκησης</a:t>
            </a:r>
            <a:r>
              <a:rPr lang="el-GR" sz="2800" dirty="0">
                <a:solidFill>
                  <a:srgbClr val="303642"/>
                </a:solidFill>
                <a:latin typeface="Aptos"/>
                <a:ea typeface="Aptos"/>
                <a:cs typeface="Aptos"/>
              </a:rPr>
              <a:t>.</a:t>
            </a:r>
          </a:p>
          <a:p>
            <a:pPr lvl="0" algn="just">
              <a:lnSpc>
                <a:spcPct val="140119"/>
              </a:lnSpc>
              <a:buClr>
                <a:srgbClr val="002060"/>
              </a:buClr>
              <a:buSzPts val="2200"/>
              <a:defRPr/>
            </a:pPr>
            <a:endParaRPr lang="el-GR" sz="2800" b="0" i="0" u="none" strike="noStrike" cap="none" spc="0" dirty="0">
              <a:solidFill>
                <a:srgbClr val="303642"/>
              </a:solidFill>
              <a:latin typeface="Aptos"/>
              <a:ea typeface="Aptos"/>
              <a:cs typeface="Aptos"/>
            </a:endParaRPr>
          </a:p>
          <a:p>
            <a:pPr marL="533400" lvl="0" indent="-533400" algn="just">
              <a:lnSpc>
                <a:spcPct val="140119"/>
              </a:lnSpc>
              <a:buClr>
                <a:srgbClr val="002060"/>
              </a:buClr>
              <a:buSzPts val="2200"/>
              <a:buFont typeface="Wingdings" panose="05000000000000000000" pitchFamily="2" charset="2"/>
              <a:buChar char="Ä"/>
              <a:defRPr/>
            </a:pPr>
            <a:r>
              <a:rPr lang="el-GR" sz="2800" dirty="0">
                <a:solidFill>
                  <a:srgbClr val="303642"/>
                </a:solidFill>
                <a:latin typeface="Aptos"/>
                <a:ea typeface="Aptos"/>
                <a:cs typeface="Aptos"/>
              </a:rPr>
              <a:t>Προτεραιότητα αποτέλεσε</a:t>
            </a:r>
            <a:r>
              <a:rPr lang="en-US" sz="2800" dirty="0">
                <a:solidFill>
                  <a:srgbClr val="303642"/>
                </a:solidFill>
                <a:latin typeface="Aptos"/>
                <a:ea typeface="Aptos"/>
                <a:cs typeface="Aptos"/>
              </a:rPr>
              <a:t>: </a:t>
            </a:r>
            <a:r>
              <a:rPr lang="el-GR" sz="2800" b="1" dirty="0">
                <a:solidFill>
                  <a:srgbClr val="303642"/>
                </a:solidFill>
                <a:latin typeface="Aptos"/>
                <a:ea typeface="Aptos"/>
                <a:cs typeface="Aptos"/>
              </a:rPr>
              <a:t>α) η αξιολόγηση και ποσοτικοποίηση της διαχείρισης των ροών ανακυκλώσιμων υλικών </a:t>
            </a:r>
            <a:r>
              <a:rPr lang="el-GR" sz="2800" dirty="0">
                <a:solidFill>
                  <a:srgbClr val="303642"/>
                </a:solidFill>
                <a:latin typeface="Aptos"/>
                <a:ea typeface="Aptos"/>
                <a:cs typeface="Aptos"/>
              </a:rPr>
              <a:t>(ανακυκλώσιμα, </a:t>
            </a:r>
            <a:r>
              <a:rPr lang="el-GR" sz="2800" dirty="0" err="1">
                <a:solidFill>
                  <a:srgbClr val="303642"/>
                </a:solidFill>
                <a:latin typeface="Aptos"/>
                <a:ea typeface="Aptos"/>
                <a:cs typeface="Aptos"/>
              </a:rPr>
              <a:t>βιοαπόβλητα</a:t>
            </a:r>
            <a:r>
              <a:rPr lang="el-GR" sz="2800" dirty="0">
                <a:solidFill>
                  <a:srgbClr val="303642"/>
                </a:solidFill>
                <a:latin typeface="Aptos"/>
                <a:ea typeface="Aptos"/>
                <a:cs typeface="Aptos"/>
              </a:rPr>
              <a:t>, πράσινα, ογκώδη), </a:t>
            </a:r>
            <a:r>
              <a:rPr lang="el-GR" sz="2800" b="1" dirty="0">
                <a:solidFill>
                  <a:srgbClr val="303642"/>
                </a:solidFill>
                <a:latin typeface="Aptos"/>
                <a:ea typeface="Aptos"/>
                <a:cs typeface="Aptos"/>
              </a:rPr>
              <a:t>β) ο εντοπισμός καλών πρακτικών και ελλείψεων</a:t>
            </a:r>
            <a:r>
              <a:rPr lang="el-GR" sz="2800" dirty="0">
                <a:solidFill>
                  <a:srgbClr val="303642"/>
                </a:solidFill>
                <a:latin typeface="Aptos"/>
                <a:ea typeface="Aptos"/>
                <a:cs typeface="Aptos"/>
              </a:rPr>
              <a:t>, και </a:t>
            </a:r>
            <a:r>
              <a:rPr lang="el-GR" sz="2800" b="1" dirty="0">
                <a:solidFill>
                  <a:srgbClr val="303642"/>
                </a:solidFill>
                <a:latin typeface="Aptos"/>
                <a:ea typeface="Aptos"/>
                <a:cs typeface="Aptos"/>
              </a:rPr>
              <a:t>γ) ο καθορισμός ποσοτήτων, στόχων και αποκλίσεων ανά δήμο</a:t>
            </a:r>
            <a:r>
              <a:rPr lang="el-GR" sz="2800" dirty="0">
                <a:solidFill>
                  <a:srgbClr val="303642"/>
                </a:solidFill>
                <a:latin typeface="Aptos"/>
                <a:ea typeface="Aptos"/>
                <a:cs typeface="Aptos"/>
              </a:rPr>
              <a:t>.</a:t>
            </a:r>
            <a:endParaRPr lang="el-GR" sz="2800" b="0" i="0" u="none" strike="noStrike" cap="none" spc="0" dirty="0">
              <a:solidFill>
                <a:srgbClr val="303642"/>
              </a:solidFill>
              <a:latin typeface="Aptos"/>
              <a:ea typeface="Aptos"/>
              <a:cs typeface="Aptos"/>
            </a:endParaRPr>
          </a:p>
        </p:txBody>
      </p:sp>
      <p:pic>
        <p:nvPicPr>
          <p:cNvPr id="71923866" name="Εικόνα 4">
            <a:extLst>
              <a:ext uri="{FF2B5EF4-FFF2-40B4-BE49-F238E27FC236}">
                <a16:creationId xmlns:a16="http://schemas.microsoft.com/office/drawing/2014/main" id="{3AE38789-BD9D-EB8F-1AD7-16E188C6A509}"/>
              </a:ext>
            </a:extLst>
          </p:cNvPr>
          <p:cNvPicPr>
            <a:picLocks noChangeAspect="1"/>
          </p:cNvPicPr>
          <p:nvPr/>
        </p:nvPicPr>
        <p:blipFill>
          <a:blip r:embed="rId3"/>
          <a:stretch/>
        </p:blipFill>
        <p:spPr bwMode="auto">
          <a:xfrm>
            <a:off x="515661" y="9933025"/>
            <a:ext cx="801693" cy="216426"/>
          </a:xfrm>
          <a:prstGeom prst="rect">
            <a:avLst/>
          </a:prstGeom>
        </p:spPr>
      </p:pic>
    </p:spTree>
    <p:extLst>
      <p:ext uri="{BB962C8B-B14F-4D97-AF65-F5344CB8AC3E}">
        <p14:creationId xmlns:p14="http://schemas.microsoft.com/office/powerpoint/2010/main" val="304257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39753942">
                                            <p:txEl>
                                              <p:pRg st="2" end="2"/>
                                            </p:txEl>
                                          </p:spTgt>
                                        </p:tgtEl>
                                        <p:attrNameLst>
                                          <p:attrName>style.visibility</p:attrName>
                                        </p:attrNameLst>
                                      </p:cBhvr>
                                      <p:to>
                                        <p:strVal val="visible"/>
                                      </p:to>
                                    </p:set>
                                    <p:anim calcmode="lin" valueType="num">
                                      <p:cBhvr additive="base">
                                        <p:cTn id="7" dur="500" fill="hold"/>
                                        <p:tgtEl>
                                          <p:spTgt spid="173975394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397539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0" name="Google Shape;110;p3"/>
          <p:cNvSpPr txBox="1"/>
          <p:nvPr/>
        </p:nvSpPr>
        <p:spPr bwMode="auto">
          <a:xfrm>
            <a:off x="1676641" y="1221341"/>
            <a:ext cx="11849585" cy="1292662"/>
          </a:xfrm>
          <a:prstGeom prst="rect">
            <a:avLst/>
          </a:prstGeom>
          <a:noFill/>
          <a:ln>
            <a:noFill/>
          </a:ln>
        </p:spPr>
        <p:txBody>
          <a:bodyPr spcFirstLastPara="1" wrap="square" lIns="0" tIns="0" rIns="0" bIns="0" anchor="t" anchorCtr="0">
            <a:spAutoFit/>
          </a:bodyPr>
          <a:lstStyle/>
          <a:p>
            <a:pPr marL="0" marR="0" lvl="0" indent="0">
              <a:lnSpc>
                <a:spcPct val="139985"/>
              </a:lnSpc>
              <a:spcBef>
                <a:spcPts val="0"/>
              </a:spcBef>
              <a:spcAft>
                <a:spcPts val="0"/>
              </a:spcAft>
              <a:buClr>
                <a:srgbClr val="000000"/>
              </a:buClr>
              <a:buSzPts val="5672"/>
              <a:buFont typeface="Arial"/>
              <a:buNone/>
              <a:defRPr/>
            </a:pPr>
            <a:r>
              <a:rPr lang="en-US" sz="6000" b="0" i="0" u="none" strike="noStrike" cap="none" dirty="0">
                <a:solidFill>
                  <a:srgbClr val="004AAD"/>
                </a:solidFill>
                <a:latin typeface="Aptos"/>
                <a:ea typeface="League Spartan"/>
                <a:cs typeface="League Spartan"/>
              </a:rPr>
              <a:t>ΟΙ ΔΗΜΟΙ ΣΤΟ ΕΠΙΚΕΝΤΡΟ</a:t>
            </a:r>
            <a:endParaRPr sz="1600" b="0" i="0" u="none" strike="noStrike" cap="none" dirty="0">
              <a:solidFill>
                <a:srgbClr val="000000"/>
              </a:solidFill>
              <a:latin typeface="Aptos"/>
            </a:endParaRPr>
          </a:p>
        </p:txBody>
      </p:sp>
      <p:grpSp>
        <p:nvGrpSpPr>
          <p:cNvPr id="2" name="Ομάδα 1">
            <a:extLst>
              <a:ext uri="{FF2B5EF4-FFF2-40B4-BE49-F238E27FC236}">
                <a16:creationId xmlns:a16="http://schemas.microsoft.com/office/drawing/2014/main" id="{2736BCF3-A23C-4BD5-B8B7-89E0E256C3F7}"/>
              </a:ext>
            </a:extLst>
          </p:cNvPr>
          <p:cNvGrpSpPr/>
          <p:nvPr/>
        </p:nvGrpSpPr>
        <p:grpSpPr>
          <a:xfrm>
            <a:off x="640731" y="3032153"/>
            <a:ext cx="17006538" cy="3619452"/>
            <a:chOff x="1317356" y="3851924"/>
            <a:chExt cx="17006538" cy="3619452"/>
          </a:xfrm>
        </p:grpSpPr>
        <p:pic>
          <p:nvPicPr>
            <p:cNvPr id="111" name="Google Shape;111;p3"/>
            <p:cNvPicPr/>
            <p:nvPr/>
          </p:nvPicPr>
          <p:blipFill>
            <a:blip r:embed="rId3">
              <a:alphaModFix/>
            </a:blip>
            <a:stretch/>
          </p:blipFill>
          <p:spPr bwMode="auto">
            <a:xfrm>
              <a:off x="1317356" y="4153546"/>
              <a:ext cx="3215192" cy="3279957"/>
            </a:xfrm>
            <a:prstGeom prst="rect">
              <a:avLst/>
            </a:prstGeom>
            <a:noFill/>
            <a:ln>
              <a:noFill/>
            </a:ln>
          </p:spPr>
        </p:pic>
        <p:sp>
          <p:nvSpPr>
            <p:cNvPr id="115" name="Google Shape;115;p3"/>
            <p:cNvSpPr txBox="1"/>
            <p:nvPr/>
          </p:nvSpPr>
          <p:spPr bwMode="auto">
            <a:xfrm>
              <a:off x="4532548" y="3851924"/>
              <a:ext cx="13791346" cy="3619452"/>
            </a:xfrm>
            <a:prstGeom prst="rect">
              <a:avLst/>
            </a:prstGeom>
            <a:noFill/>
            <a:ln>
              <a:noFill/>
            </a:ln>
          </p:spPr>
          <p:txBody>
            <a:bodyPr spcFirstLastPara="1" wrap="square" lIns="0" tIns="0" rIns="0" bIns="0" anchor="t" anchorCtr="0">
              <a:spAutoFit/>
            </a:bodyPr>
            <a:lstStyle/>
            <a:p>
              <a:pPr marL="342900" marR="0" lvl="0" indent="-342900" algn="l">
                <a:lnSpc>
                  <a:spcPct val="140119"/>
                </a:lnSpc>
                <a:spcBef>
                  <a:spcPts val="0"/>
                </a:spcBef>
                <a:spcAft>
                  <a:spcPts val="0"/>
                </a:spcAft>
                <a:buClr>
                  <a:srgbClr val="000000"/>
                </a:buClr>
                <a:buSzPts val="2200"/>
                <a:buFont typeface="Wingdings 2"/>
                <a:buChar char="õ"/>
                <a:defRPr/>
              </a:pPr>
              <a:r>
                <a:rPr lang="el-GR" sz="2800" i="0" u="none" strike="noStrike" cap="none" dirty="0">
                  <a:solidFill>
                    <a:srgbClr val="303642"/>
                  </a:solidFill>
                  <a:latin typeface="Aptos Display" panose="020B0004020202020204" pitchFamily="34" charset="0"/>
                  <a:ea typeface="Poppins"/>
                  <a:cs typeface="Poppins"/>
                </a:rPr>
                <a:t>Οι δήμοι επωμίζονται κόστος και ευθύνη</a:t>
              </a:r>
              <a:endParaRPr sz="2800" dirty="0">
                <a:latin typeface="Aptos Display" panose="020B0004020202020204" pitchFamily="34" charset="0"/>
              </a:endParaRPr>
            </a:p>
            <a:p>
              <a:pPr marL="342900" marR="0" lvl="0" indent="-342900" algn="l">
                <a:lnSpc>
                  <a:spcPct val="140119"/>
                </a:lnSpc>
                <a:spcBef>
                  <a:spcPts val="0"/>
                </a:spcBef>
                <a:spcAft>
                  <a:spcPts val="0"/>
                </a:spcAft>
                <a:buClr>
                  <a:srgbClr val="000000"/>
                </a:buClr>
                <a:buSzPts val="2200"/>
                <a:buFont typeface="Wingdings 2"/>
                <a:buChar char="õ"/>
                <a:defRPr/>
              </a:pPr>
              <a:r>
                <a:rPr lang="el-GR" sz="2800" i="0" u="none" strike="noStrike" cap="none" dirty="0">
                  <a:solidFill>
                    <a:srgbClr val="000000"/>
                  </a:solidFill>
                  <a:latin typeface="Aptos Display" panose="020B0004020202020204" pitchFamily="34" charset="0"/>
                </a:rPr>
                <a:t>Τέλος ταφής από το 2026: 35€/τόνο αποβλήτων</a:t>
              </a:r>
              <a:endParaRPr sz="2800" dirty="0">
                <a:latin typeface="Aptos Display" panose="020B0004020202020204" pitchFamily="34" charset="0"/>
              </a:endParaRPr>
            </a:p>
            <a:p>
              <a:pPr marL="342900" marR="0" lvl="0" indent="-342900" algn="l">
                <a:lnSpc>
                  <a:spcPct val="140119"/>
                </a:lnSpc>
                <a:spcBef>
                  <a:spcPts val="0"/>
                </a:spcBef>
                <a:spcAft>
                  <a:spcPts val="0"/>
                </a:spcAft>
                <a:buClr>
                  <a:srgbClr val="000000"/>
                </a:buClr>
                <a:buSzPts val="2200"/>
                <a:buFont typeface="Wingdings 2"/>
                <a:buChar char="õ"/>
                <a:defRPr/>
              </a:pPr>
              <a:r>
                <a:rPr lang="el-GR" sz="2800" i="0" u="none" strike="noStrike" cap="none" dirty="0">
                  <a:solidFill>
                    <a:srgbClr val="000000"/>
                  </a:solidFill>
                  <a:latin typeface="Aptos Display" panose="020B0004020202020204" pitchFamily="34" charset="0"/>
                </a:rPr>
                <a:t>Υποχρέωση </a:t>
              </a:r>
              <a:r>
                <a:rPr lang="el-GR" sz="2800" b="1" i="0" u="none" strike="noStrike" cap="none" dirty="0">
                  <a:solidFill>
                    <a:srgbClr val="000000"/>
                  </a:solidFill>
                  <a:latin typeface="Aptos Display" panose="020B0004020202020204" pitchFamily="34" charset="0"/>
                </a:rPr>
                <a:t>επιστροφής του 85% </a:t>
              </a:r>
              <a:r>
                <a:rPr lang="el-GR" sz="2800" i="0" u="none" strike="noStrike" cap="none" dirty="0">
                  <a:solidFill>
                    <a:srgbClr val="000000"/>
                  </a:solidFill>
                  <a:latin typeface="Aptos Display" panose="020B0004020202020204" pitchFamily="34" charset="0"/>
                </a:rPr>
                <a:t>του τέλους ταφής στους δήμους για έργα ανακύκλωσης — </a:t>
              </a:r>
              <a:r>
                <a:rPr lang="el-GR" sz="2800" b="1" i="0" u="none" strike="noStrike" cap="none" dirty="0">
                  <a:solidFill>
                    <a:srgbClr val="000000"/>
                  </a:solidFill>
                  <a:latin typeface="Aptos Display" panose="020B0004020202020204" pitchFamily="34" charset="0"/>
                </a:rPr>
                <a:t>ποσό άνω των 334 εκατ. € έως το 2030</a:t>
              </a:r>
              <a:r>
                <a:rPr lang="el-GR" sz="2800" i="0" u="none" strike="noStrike" cap="none" dirty="0">
                  <a:solidFill>
                    <a:srgbClr val="000000"/>
                  </a:solidFill>
                  <a:latin typeface="Aptos Display" panose="020B0004020202020204" pitchFamily="34" charset="0"/>
                </a:rPr>
                <a:t>.</a:t>
              </a:r>
            </a:p>
            <a:p>
              <a:pPr marL="342900" marR="0" lvl="0" indent="-342900" algn="l">
                <a:lnSpc>
                  <a:spcPct val="140119"/>
                </a:lnSpc>
                <a:spcBef>
                  <a:spcPts val="0"/>
                </a:spcBef>
                <a:spcAft>
                  <a:spcPts val="0"/>
                </a:spcAft>
                <a:buClr>
                  <a:srgbClr val="000000"/>
                </a:buClr>
                <a:buSzPts val="2200"/>
                <a:buFont typeface="Wingdings 2"/>
                <a:buChar char="õ"/>
                <a:defRPr/>
              </a:pPr>
              <a:r>
                <a:rPr lang="el-GR" sz="2800" i="0" u="none" strike="noStrike" cap="none" dirty="0">
                  <a:solidFill>
                    <a:srgbClr val="000000"/>
                  </a:solidFill>
                  <a:latin typeface="Aptos Display" panose="020B0004020202020204" pitchFamily="34" charset="0"/>
                </a:rPr>
                <a:t> Επιτακτική ανάγκη απευθείας πρόσβασης των δήμων στη σχετική χρηματοδότηση και όχι μέσω των ΦΟΔΣΑ</a:t>
              </a:r>
              <a:endParaRPr sz="2800" dirty="0">
                <a:latin typeface="Aptos Display" panose="020B0004020202020204" pitchFamily="34" charset="0"/>
              </a:endParaRPr>
            </a:p>
          </p:txBody>
        </p:sp>
      </p:grpSp>
      <p:pic>
        <p:nvPicPr>
          <p:cNvPr id="7" name="Εικόνα 6"/>
          <p:cNvPicPr>
            <a:picLocks noChangeAspect="1"/>
          </p:cNvPicPr>
          <p:nvPr/>
        </p:nvPicPr>
        <p:blipFill>
          <a:blip r:embed="rId4"/>
          <a:stretch/>
        </p:blipFill>
        <p:spPr bwMode="auto">
          <a:xfrm>
            <a:off x="515662" y="9933026"/>
            <a:ext cx="801694" cy="2164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88533" y="351527"/>
            <a:ext cx="5662271" cy="6963677"/>
          </a:xfrm>
        </p:spPr>
        <p:txBody>
          <a:bodyPr anchor="b">
            <a:normAutofit/>
          </a:bodyPr>
          <a:lstStyle/>
          <a:p>
            <a:pPr>
              <a:defRPr/>
            </a:pPr>
            <a:r>
              <a:rPr lang="el-GR">
                <a:latin typeface="Aptos Display"/>
              </a:rPr>
              <a:t>ΥΦΙΣΤΑΜΕΝΗ ΚΑΤΑΣΤΑΣΗ</a:t>
            </a:r>
            <a:endParaRPr/>
          </a:p>
        </p:txBody>
      </p:sp>
      <p:sp>
        <p:nvSpPr>
          <p:cNvPr id="25" name="Text Placeholder 2"/>
          <p:cNvSpPr>
            <a:spLocks noGrp="1"/>
          </p:cNvSpPr>
          <p:nvPr>
            <p:ph type="body" sz="half" idx="2"/>
          </p:nvPr>
        </p:nvSpPr>
        <p:spPr bwMode="auto">
          <a:xfrm>
            <a:off x="873209" y="7543801"/>
            <a:ext cx="5675357" cy="1371604"/>
          </a:xfrm>
        </p:spPr>
        <p:txBody>
          <a:bodyPr/>
          <a:lstStyle/>
          <a:p>
            <a:pPr>
              <a:defRPr/>
            </a:pPr>
            <a:r>
              <a:rPr lang="el-GR" dirty="0">
                <a:latin typeface="Aptos Display"/>
              </a:rPr>
              <a:t>ΣΤΟΙΧΕΙΑ ΠΑΡΑΓΩΓΗΣ Α.Σ.Α. ΚΑΙ ΑΝΑΚΥΚΛΩΣΗΣ </a:t>
            </a:r>
            <a:endParaRPr lang="en-US" dirty="0">
              <a:latin typeface="Aptos Display"/>
            </a:endParaRPr>
          </a:p>
        </p:txBody>
      </p:sp>
      <p:pic>
        <p:nvPicPr>
          <p:cNvPr id="3" name="Εικόνα 2"/>
          <p:cNvPicPr>
            <a:picLocks noChangeAspect="1"/>
          </p:cNvPicPr>
          <p:nvPr/>
        </p:nvPicPr>
        <p:blipFill>
          <a:blip r:embed="rId3"/>
          <a:srcRect l="11053" r="11052"/>
          <a:stretch/>
        </p:blipFill>
        <p:spPr bwMode="auto">
          <a:xfrm>
            <a:off x="7420627" y="697929"/>
            <a:ext cx="10180613" cy="7874574"/>
          </a:xfrm>
          <a:prstGeom prst="rect">
            <a:avLst/>
          </a:prstGeom>
          <a:noFill/>
        </p:spPr>
      </p:pic>
      <p:pic>
        <p:nvPicPr>
          <p:cNvPr id="4" name="Εικόνα 3"/>
          <p:cNvPicPr>
            <a:picLocks noChangeAspect="1"/>
          </p:cNvPicPr>
          <p:nvPr/>
        </p:nvPicPr>
        <p:blipFill>
          <a:blip r:embed="rId4"/>
          <a:stretch/>
        </p:blipFill>
        <p:spPr bwMode="auto">
          <a:xfrm>
            <a:off x="515662" y="9933026"/>
            <a:ext cx="801694" cy="2164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7" name="Google Shape;97;p2"/>
          <p:cNvSpPr txBox="1"/>
          <p:nvPr/>
        </p:nvSpPr>
        <p:spPr bwMode="auto">
          <a:xfrm>
            <a:off x="1002323" y="541026"/>
            <a:ext cx="13324930" cy="1292662"/>
          </a:xfrm>
          <a:prstGeom prst="rect">
            <a:avLst/>
          </a:prstGeom>
          <a:noFill/>
          <a:ln>
            <a:noFill/>
          </a:ln>
        </p:spPr>
        <p:txBody>
          <a:bodyPr spcFirstLastPara="1" wrap="square" lIns="0" tIns="0" rIns="0" bIns="0" anchor="t" anchorCtr="0">
            <a:spAutoFit/>
          </a:bodyPr>
          <a:lstStyle/>
          <a:p>
            <a:pPr marL="0" marR="0" lvl="0" indent="0">
              <a:lnSpc>
                <a:spcPct val="139985"/>
              </a:lnSpc>
              <a:spcBef>
                <a:spcPts val="0"/>
              </a:spcBef>
              <a:spcAft>
                <a:spcPts val="0"/>
              </a:spcAft>
              <a:buClr>
                <a:srgbClr val="000000"/>
              </a:buClr>
              <a:buSzPts val="5672"/>
              <a:buFont typeface="Arial"/>
              <a:buNone/>
              <a:defRPr/>
            </a:pPr>
            <a:r>
              <a:rPr lang="el-GR" sz="6000" dirty="0">
                <a:solidFill>
                  <a:srgbClr val="004AAD"/>
                </a:solidFill>
                <a:latin typeface="Aptos"/>
              </a:rPr>
              <a:t>ΔΕΔΟΜΕΝΑ</a:t>
            </a:r>
            <a:endParaRPr b="0" i="0" u="none" strike="noStrike" cap="none" dirty="0">
              <a:solidFill>
                <a:srgbClr val="000000"/>
              </a:solidFill>
              <a:latin typeface="Aptos"/>
            </a:endParaRPr>
          </a:p>
        </p:txBody>
      </p:sp>
      <p:grpSp>
        <p:nvGrpSpPr>
          <p:cNvPr id="6" name="Ομάδα 5">
            <a:extLst>
              <a:ext uri="{FF2B5EF4-FFF2-40B4-BE49-F238E27FC236}">
                <a16:creationId xmlns:a16="http://schemas.microsoft.com/office/drawing/2014/main" id="{25AA9D63-E6FD-3C7A-7ECE-404385521DB3}"/>
              </a:ext>
            </a:extLst>
          </p:cNvPr>
          <p:cNvGrpSpPr/>
          <p:nvPr/>
        </p:nvGrpSpPr>
        <p:grpSpPr>
          <a:xfrm>
            <a:off x="916509" y="2145323"/>
            <a:ext cx="16448606" cy="5418848"/>
            <a:chOff x="826477" y="3429000"/>
            <a:chExt cx="16448606" cy="5418848"/>
          </a:xfrm>
        </p:grpSpPr>
        <p:pic>
          <p:nvPicPr>
            <p:cNvPr id="98" name="Google Shape;98;p2"/>
            <p:cNvPicPr/>
            <p:nvPr/>
          </p:nvPicPr>
          <p:blipFill>
            <a:blip r:embed="rId3">
              <a:alphaModFix/>
            </a:blip>
            <a:stretch/>
          </p:blipFill>
          <p:spPr bwMode="auto">
            <a:xfrm>
              <a:off x="1002323" y="7116953"/>
              <a:ext cx="3260927" cy="1730895"/>
            </a:xfrm>
            <a:prstGeom prst="rect">
              <a:avLst/>
            </a:prstGeom>
            <a:noFill/>
            <a:ln>
              <a:noFill/>
            </a:ln>
          </p:spPr>
        </p:pic>
        <p:sp>
          <p:nvSpPr>
            <p:cNvPr id="99" name="Google Shape;99;p2"/>
            <p:cNvSpPr txBox="1"/>
            <p:nvPr/>
          </p:nvSpPr>
          <p:spPr bwMode="auto">
            <a:xfrm>
              <a:off x="4143748" y="4461905"/>
              <a:ext cx="5077197" cy="1034129"/>
            </a:xfrm>
            <a:prstGeom prst="rect">
              <a:avLst/>
            </a:prstGeom>
            <a:noFill/>
            <a:ln w="19050">
              <a:solidFill>
                <a:schemeClr val="tx1"/>
              </a:solidFill>
            </a:ln>
          </p:spPr>
          <p:txBody>
            <a:bodyPr spcFirstLastPara="1" wrap="square" lIns="0" tIns="0" rIns="0" bIns="0" anchor="t" anchorCtr="0">
              <a:spAutoFit/>
            </a:bodyPr>
            <a:lstStyle/>
            <a:p>
              <a:pPr marL="0" marR="0" lvl="0" indent="0" algn="l">
                <a:lnSpc>
                  <a:spcPct val="140119"/>
                </a:lnSpc>
                <a:spcBef>
                  <a:spcPts val="0"/>
                </a:spcBef>
                <a:spcAft>
                  <a:spcPts val="0"/>
                </a:spcAft>
                <a:buClr>
                  <a:srgbClr val="000000"/>
                </a:buClr>
                <a:buSzPts val="2200"/>
                <a:buFont typeface="Arial"/>
                <a:buNone/>
                <a:defRPr/>
              </a:pPr>
              <a:r>
                <a:rPr lang="el-GR" sz="2400" b="1" dirty="0">
                  <a:solidFill>
                    <a:srgbClr val="303642"/>
                  </a:solidFill>
                  <a:latin typeface="Aptos" panose="020B0004020202020204" pitchFamily="34" charset="0"/>
                  <a:ea typeface="Poppins"/>
                  <a:cs typeface="Poppins"/>
                </a:rPr>
                <a:t>Α</a:t>
              </a:r>
              <a:r>
                <a:rPr lang="el-GR" sz="2400" b="1" i="0" u="none" strike="noStrike" cap="none" dirty="0">
                  <a:solidFill>
                    <a:srgbClr val="303642"/>
                  </a:solidFill>
                  <a:latin typeface="Aptos" panose="020B0004020202020204" pitchFamily="34" charset="0"/>
                  <a:ea typeface="Poppins"/>
                  <a:cs typeface="Poppins"/>
                </a:rPr>
                <a:t>νακύκλωση στην Ελλάδα</a:t>
              </a:r>
              <a:r>
                <a:rPr lang="en-US" sz="2400" b="1" i="0" u="none" strike="noStrike" cap="none" dirty="0">
                  <a:solidFill>
                    <a:srgbClr val="303642"/>
                  </a:solidFill>
                  <a:latin typeface="Aptos" panose="020B0004020202020204" pitchFamily="34" charset="0"/>
                  <a:ea typeface="Poppins"/>
                  <a:cs typeface="Poppins"/>
                </a:rPr>
                <a:t>: </a:t>
              </a:r>
              <a:r>
                <a:rPr lang="el-GR" sz="2400" b="1" i="0" u="none" strike="noStrike" cap="none" dirty="0">
                  <a:solidFill>
                    <a:srgbClr val="303642"/>
                  </a:solidFill>
                  <a:latin typeface="Aptos" panose="020B0004020202020204" pitchFamily="34" charset="0"/>
                  <a:ea typeface="Poppins"/>
                  <a:cs typeface="Poppins"/>
                </a:rPr>
                <a:t>&lt;20%</a:t>
              </a:r>
              <a:endParaRPr sz="2400" b="1" dirty="0">
                <a:latin typeface="Aptos" panose="020B0004020202020204" pitchFamily="34" charset="0"/>
              </a:endParaRPr>
            </a:p>
            <a:p>
              <a:pPr marL="0" marR="0" lvl="0" indent="0" algn="l">
                <a:lnSpc>
                  <a:spcPct val="140119"/>
                </a:lnSpc>
                <a:spcBef>
                  <a:spcPts val="0"/>
                </a:spcBef>
                <a:spcAft>
                  <a:spcPts val="0"/>
                </a:spcAft>
                <a:buClr>
                  <a:srgbClr val="000000"/>
                </a:buClr>
                <a:buSzPts val="2200"/>
                <a:buFont typeface="Arial"/>
                <a:buNone/>
                <a:defRPr/>
              </a:pPr>
              <a:r>
                <a:rPr lang="el-GR" sz="2400" b="1" dirty="0">
                  <a:solidFill>
                    <a:srgbClr val="303642"/>
                  </a:solidFill>
                  <a:latin typeface="Aptos" panose="020B0004020202020204" pitchFamily="34" charset="0"/>
                  <a:cs typeface="Poppins"/>
                </a:rPr>
                <a:t>Περιφέρεια Αττικής: 9,5% (2024)</a:t>
              </a:r>
              <a:endParaRPr lang="el-GR" sz="2400" b="1" i="0" u="none" strike="noStrike" cap="none" dirty="0">
                <a:solidFill>
                  <a:srgbClr val="000000"/>
                </a:solidFill>
                <a:highlight>
                  <a:srgbClr val="FFFF00"/>
                </a:highlight>
                <a:latin typeface="Aptos" panose="020B0004020202020204" pitchFamily="34" charset="0"/>
              </a:endParaRPr>
            </a:p>
          </p:txBody>
        </p:sp>
        <p:sp>
          <p:nvSpPr>
            <p:cNvPr id="100" name="Google Shape;100;p2"/>
            <p:cNvSpPr txBox="1"/>
            <p:nvPr/>
          </p:nvSpPr>
          <p:spPr bwMode="auto">
            <a:xfrm>
              <a:off x="4200600" y="7523664"/>
              <a:ext cx="5477486" cy="1034129"/>
            </a:xfrm>
            <a:prstGeom prst="rect">
              <a:avLst/>
            </a:prstGeom>
            <a:noFill/>
            <a:ln>
              <a:noFill/>
            </a:ln>
          </p:spPr>
          <p:txBody>
            <a:bodyPr spcFirstLastPara="1" wrap="square" lIns="0" tIns="0" rIns="0" bIns="0" anchor="t" anchorCtr="0">
              <a:spAutoFit/>
            </a:bodyPr>
            <a:lstStyle/>
            <a:p>
              <a:pPr marL="0" marR="0" lvl="0" indent="0" algn="l">
                <a:lnSpc>
                  <a:spcPct val="140119"/>
                </a:lnSpc>
                <a:spcBef>
                  <a:spcPts val="0"/>
                </a:spcBef>
                <a:spcAft>
                  <a:spcPts val="0"/>
                </a:spcAft>
                <a:buClr>
                  <a:srgbClr val="000000"/>
                </a:buClr>
                <a:buSzPts val="2200"/>
                <a:buFont typeface="Arial"/>
                <a:buNone/>
                <a:defRPr/>
              </a:pPr>
              <a:r>
                <a:rPr lang="el-GR" sz="2400" b="1" i="0" u="none" strike="noStrike" cap="none" dirty="0">
                  <a:solidFill>
                    <a:srgbClr val="303642"/>
                  </a:solidFill>
                  <a:latin typeface="Aptos"/>
                  <a:ea typeface="Poppins"/>
                  <a:cs typeface="Poppins"/>
                </a:rPr>
                <a:t>ΕΕ μέσος όρος: 47,8% </a:t>
              </a:r>
              <a:endParaRPr lang="el-GR" sz="2400" b="1" i="0" u="none" strike="noStrike" cap="none" dirty="0">
                <a:solidFill>
                  <a:srgbClr val="000000"/>
                </a:solidFill>
                <a:latin typeface="Aptos"/>
              </a:endParaRPr>
            </a:p>
            <a:p>
              <a:pPr marL="0" marR="0" lvl="0" indent="0" algn="l">
                <a:lnSpc>
                  <a:spcPct val="140119"/>
                </a:lnSpc>
                <a:spcBef>
                  <a:spcPts val="0"/>
                </a:spcBef>
                <a:spcAft>
                  <a:spcPts val="0"/>
                </a:spcAft>
                <a:buClr>
                  <a:srgbClr val="000000"/>
                </a:buClr>
                <a:buSzPts val="2200"/>
                <a:buFont typeface="Arial"/>
                <a:buNone/>
                <a:defRPr/>
              </a:pPr>
              <a:r>
                <a:rPr lang="el-GR" sz="2400" b="1" i="0" u="none" strike="noStrike" cap="none" dirty="0">
                  <a:solidFill>
                    <a:srgbClr val="303642"/>
                  </a:solidFill>
                  <a:latin typeface="Aptos"/>
                  <a:ea typeface="Poppins"/>
                  <a:cs typeface="Poppins"/>
                </a:rPr>
                <a:t>Στόχος μέχρι το τέλος του 2025: 55%</a:t>
              </a:r>
              <a:endParaRPr lang="el-GR" sz="2400" b="1" i="0" u="none" strike="noStrike" cap="none" dirty="0">
                <a:solidFill>
                  <a:srgbClr val="000000"/>
                </a:solidFill>
                <a:latin typeface="Aptos"/>
              </a:endParaRPr>
            </a:p>
          </p:txBody>
        </p:sp>
        <p:pic>
          <p:nvPicPr>
            <p:cNvPr id="104" name="Google Shape;104;p2"/>
            <p:cNvPicPr/>
            <p:nvPr/>
          </p:nvPicPr>
          <p:blipFill>
            <a:blip r:embed="rId4">
              <a:alphaModFix/>
            </a:blip>
            <a:stretch/>
          </p:blipFill>
          <p:spPr bwMode="auto">
            <a:xfrm>
              <a:off x="826477" y="3429000"/>
              <a:ext cx="3436773" cy="3427612"/>
            </a:xfrm>
            <a:prstGeom prst="rect">
              <a:avLst/>
            </a:prstGeom>
            <a:noFill/>
            <a:ln>
              <a:noFill/>
            </a:ln>
          </p:spPr>
        </p:pic>
        <p:pic>
          <p:nvPicPr>
            <p:cNvPr id="2" name="Google Shape;101;p2"/>
            <p:cNvPicPr/>
            <p:nvPr/>
          </p:nvPicPr>
          <p:blipFill>
            <a:blip r:embed="rId5">
              <a:alphaModFix/>
            </a:blip>
            <a:stretch/>
          </p:blipFill>
          <p:spPr bwMode="auto">
            <a:xfrm>
              <a:off x="9277796" y="4831865"/>
              <a:ext cx="3310831" cy="3190624"/>
            </a:xfrm>
            <a:prstGeom prst="rect">
              <a:avLst/>
            </a:prstGeom>
            <a:noFill/>
            <a:ln>
              <a:noFill/>
            </a:ln>
          </p:spPr>
        </p:pic>
        <p:sp>
          <p:nvSpPr>
            <p:cNvPr id="3" name="Google Shape;102;p2"/>
            <p:cNvSpPr txBox="1"/>
            <p:nvPr/>
          </p:nvSpPr>
          <p:spPr bwMode="auto">
            <a:xfrm>
              <a:off x="12538215" y="4617451"/>
              <a:ext cx="4736868" cy="3619452"/>
            </a:xfrm>
            <a:prstGeom prst="rect">
              <a:avLst/>
            </a:prstGeom>
            <a:noFill/>
            <a:ln w="19050">
              <a:solidFill>
                <a:schemeClr val="tx1"/>
              </a:solidFill>
            </a:ln>
          </p:spPr>
          <p:txBody>
            <a:bodyPr spcFirstLastPara="1" wrap="square" lIns="0" tIns="0" rIns="0" bIns="0" anchor="t" anchorCtr="0">
              <a:spAutoFit/>
            </a:bodyPr>
            <a:lstStyle/>
            <a:p>
              <a:pPr marL="342900" marR="0" lvl="0" indent="-342900" algn="l">
                <a:lnSpc>
                  <a:spcPct val="140119"/>
                </a:lnSpc>
                <a:spcBef>
                  <a:spcPts val="0"/>
                </a:spcBef>
                <a:spcAft>
                  <a:spcPts val="0"/>
                </a:spcAft>
                <a:buClr>
                  <a:srgbClr val="000000"/>
                </a:buClr>
                <a:buSzPts val="2200"/>
                <a:buFont typeface="Wingdings" panose="05000000000000000000" pitchFamily="2" charset="2"/>
                <a:buChar char="ü"/>
                <a:defRPr/>
              </a:pPr>
              <a:r>
                <a:rPr lang="el-GR" sz="2400" b="1" i="0" u="none" strike="noStrike" cap="none" dirty="0">
                  <a:solidFill>
                    <a:srgbClr val="303642"/>
                  </a:solidFill>
                  <a:latin typeface="Aptos"/>
                  <a:ea typeface="Poppins"/>
                  <a:cs typeface="Poppins"/>
                </a:rPr>
                <a:t>Δαπάνες δήμων μεταφοράς και επεξεργασίας ΑΣΑ: ≥35% του προϋπολογισμού των Δήμων</a:t>
              </a:r>
              <a:endParaRPr lang="en-US" sz="2400" b="1" i="0" u="none" strike="noStrike" cap="none" dirty="0">
                <a:solidFill>
                  <a:srgbClr val="303642"/>
                </a:solidFill>
                <a:latin typeface="Aptos"/>
                <a:ea typeface="Poppins"/>
                <a:cs typeface="Poppins"/>
              </a:endParaRPr>
            </a:p>
            <a:p>
              <a:pPr marL="0" marR="0" lvl="0" indent="0" algn="l">
                <a:lnSpc>
                  <a:spcPct val="140119"/>
                </a:lnSpc>
                <a:spcBef>
                  <a:spcPts val="0"/>
                </a:spcBef>
                <a:spcAft>
                  <a:spcPts val="0"/>
                </a:spcAft>
                <a:buClr>
                  <a:srgbClr val="000000"/>
                </a:buClr>
                <a:buSzPts val="2200"/>
                <a:buFont typeface="Arial"/>
                <a:buNone/>
                <a:defRPr/>
              </a:pPr>
              <a:endParaRPr lang="en-US" sz="2400" b="1" dirty="0">
                <a:solidFill>
                  <a:srgbClr val="303642"/>
                </a:solidFill>
                <a:latin typeface="Aptos"/>
                <a:ea typeface="Poppins"/>
                <a:cs typeface="Poppins"/>
              </a:endParaRPr>
            </a:p>
            <a:p>
              <a:pPr marL="342900" indent="-342900">
                <a:lnSpc>
                  <a:spcPct val="140119"/>
                </a:lnSpc>
                <a:buSzPts val="2200"/>
                <a:buFont typeface="Wingdings" panose="05000000000000000000" pitchFamily="2" charset="2"/>
                <a:buChar char="ü"/>
                <a:defRPr/>
              </a:pPr>
              <a:r>
                <a:rPr lang="el-GR" sz="2400" b="1" dirty="0">
                  <a:solidFill>
                    <a:srgbClr val="303642"/>
                  </a:solidFill>
                  <a:latin typeface="Aptos"/>
                  <a:ea typeface="Poppins"/>
                  <a:cs typeface="Poppins"/>
                </a:rPr>
                <a:t>Περιορισμοί στις  επενδύσεις σε εξοπλισμό και ανθρώπινο δυναμικό </a:t>
              </a:r>
              <a:endParaRPr lang="el-GR" sz="2400" b="1" dirty="0">
                <a:latin typeface="Aptos"/>
              </a:endParaRPr>
            </a:p>
          </p:txBody>
        </p:sp>
      </p:grpSp>
      <p:pic>
        <p:nvPicPr>
          <p:cNvPr id="5" name="Εικόνα 4"/>
          <p:cNvPicPr>
            <a:picLocks noChangeAspect="1"/>
          </p:cNvPicPr>
          <p:nvPr/>
        </p:nvPicPr>
        <p:blipFill>
          <a:blip r:embed="rId6"/>
          <a:stretch/>
        </p:blipFill>
        <p:spPr bwMode="auto">
          <a:xfrm>
            <a:off x="515662" y="9933026"/>
            <a:ext cx="801694" cy="216427"/>
          </a:xfrm>
          <a:prstGeom prst="rect">
            <a:avLst/>
          </a:prstGeom>
        </p:spPr>
      </p:pic>
      <p:sp>
        <p:nvSpPr>
          <p:cNvPr id="9" name="Rectangle 8">
            <a:extLst>
              <a:ext uri="{FF2B5EF4-FFF2-40B4-BE49-F238E27FC236}">
                <a16:creationId xmlns:a16="http://schemas.microsoft.com/office/drawing/2014/main" id="{F9FC4CB2-4DE2-9D60-B081-936802C0A6A9}"/>
              </a:ext>
            </a:extLst>
          </p:cNvPr>
          <p:cNvSpPr/>
          <p:nvPr/>
        </p:nvSpPr>
        <p:spPr bwMode="auto">
          <a:xfrm>
            <a:off x="4233780" y="6239987"/>
            <a:ext cx="5077196" cy="1178580"/>
          </a:xfrm>
          <a:prstGeom prst="rect">
            <a:avLst/>
          </a:prstGeom>
          <a:noFill/>
          <a:ln w="190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EcoLiving_16x9">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EcoLiving_16x9">
      <a:majorFont>
        <a:latin typeface="Cambria"/>
        <a:ea typeface="Arial"/>
        <a:cs typeface="Arial"/>
      </a:majorFont>
      <a:minorFont>
        <a:latin typeface="Cambria"/>
        <a:ea typeface="Arial"/>
        <a:cs typeface="Arial"/>
      </a:minorFont>
    </a:fontScheme>
    <a:fmtScheme name="EcoLiving_16x9">
      <a:fillStyleLst>
        <a:solidFill>
          <a:schemeClr val="phClr"/>
        </a:solidFill>
        <a:gradFill>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bwMode="auto">
        <a:ln>
          <a:miter lim="800000"/>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ln w="28575">
          <a:miter lim="800000"/>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664</TotalTime>
  <Words>4095</Words>
  <Application>Microsoft Office PowerPoint</Application>
  <DocSecurity>0</DocSecurity>
  <PresentationFormat>Custom</PresentationFormat>
  <Paragraphs>384</Paragraphs>
  <Slides>49</Slides>
  <Notes>42</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Aptos</vt:lpstr>
      <vt:lpstr>Wingdings</vt:lpstr>
      <vt:lpstr>Calibri</vt:lpstr>
      <vt:lpstr>Arial</vt:lpstr>
      <vt:lpstr>Aptos Light</vt:lpstr>
      <vt:lpstr>Segoe UI Light</vt:lpstr>
      <vt:lpstr>Wingdings 2</vt:lpstr>
      <vt:lpstr>Aptos Display</vt:lpstr>
      <vt:lpstr>Cambria</vt:lpstr>
      <vt:lpstr>EcoLiving_16x9</vt:lpstr>
      <vt:lpstr>Ολιστικό Σχέδιο Διαχείρισης Αστικών Απορριμμάτων με έμφαση στην Ανακύκλωση στους Δήμους της Αττικής </vt:lpstr>
      <vt:lpstr>Κύρια Θέματα του Ολιστικού Σχεδίου Διαχείρισης με Έμφαση στην Ανακύκλωση</vt:lpstr>
      <vt:lpstr>ΣΚΟΠΟΣ ΤΟΥ ΣΧΕΔΙΟΥ ΠΕΔΑ</vt:lpstr>
      <vt:lpstr>PowerPoint Presentation</vt:lpstr>
      <vt:lpstr>PowerPoint Presentation</vt:lpstr>
      <vt:lpstr>PowerPoint Presentation</vt:lpstr>
      <vt:lpstr>PowerPoint Presentation</vt:lpstr>
      <vt:lpstr>ΥΦΙΣΤΑΜΕΝΗ ΚΑΤΑΣΤΑΣΗ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ΣΥΜΠΕΡΑΣΜΑΤΑ ΑΝΑΛΥΣΗΣ ΤΩΝ ΣΤΟΙΧΕΙΩΝ ΤΩΝ ΕΡΩΤΗΜΑΤΟΛΟΓΙΩΝ </vt:lpstr>
      <vt:lpstr>ΚΑΛΕΣ (ΕΝΔΕΙΚΤΙΚΕΣ) ΠΡΑΚΤΙΚΕΣ ΔΙΑΧΕΙΡΙΣΗΣ ΑΠΟΒΛΗΤΩΝ ΣΤΗΝ ΠΕΡΙΦΕΡΕΙΑ ΑΤΤΙΚΗΣ</vt:lpstr>
      <vt:lpstr>PowerPoint Presentation</vt:lpstr>
      <vt:lpstr>PowerPoint Presentation</vt:lpstr>
      <vt:lpstr>PowerPoint Presentation</vt:lpstr>
      <vt:lpstr>PowerPoint Presentation</vt:lpstr>
      <vt:lpstr>ΑΞΙΟΠΟΙΗΣΗ ΤΩΝ ΠΟΡΩΝ ΤΟΥ ΤΕΛΟΥΣ ΤΑΦΗΣ</vt:lpstr>
      <vt:lpstr>PowerPoint Presentation</vt:lpstr>
      <vt:lpstr>PowerPoint Presentation</vt:lpstr>
      <vt:lpstr>PowerPoint Presentation</vt:lpstr>
      <vt:lpstr>PowerPoint Presentation</vt:lpstr>
      <vt:lpstr>ΜΕΛΛΟΝΤΙΚΕΣ ΠΡΟΚΛΗΣΕΙΣ</vt:lpstr>
      <vt:lpstr>ΖΗΤΗΜΑΤΑ ΠΟΥ ΜΠΟΡΟΥΝ ΝΑ ΑΝΤΙΜΕΤΩΠΙΣΤΟΥΝ ΣΕ ΕΠΙΠΕΔΟ ΔΗΜΩΝ</vt:lpstr>
      <vt:lpstr>PowerPoint Presentation</vt:lpstr>
      <vt:lpstr>PowerPoint Presentation</vt:lpstr>
      <vt:lpstr>ΖΗΤΗΜΑΤΑ ΠΟΥ ΑΠΑΙΤΟΥΝ ΚΕΝΤΡΙΚΗ ΠΟΛΙΤΙΚΗ ΑΝΤΙΜΕΤΩΠΙΣΗ</vt:lpstr>
      <vt:lpstr>PowerPoint Presentation</vt:lpstr>
      <vt:lpstr>PowerPoint Presentation</vt:lpstr>
      <vt:lpstr>PowerPoint Presentation</vt:lpstr>
      <vt:lpstr>Ο ΡΟΛΟΣ (ΑΝΑΝΤΙΚΑΤΑΣΤΑΤΟΣ) ΤΩΝ ΔΗΜΩΝ ΣΤΗΝ ΑΝΑΚΥΚΛΩΣΗ</vt:lpstr>
      <vt:lpstr>PowerPoint Presentation</vt:lpstr>
      <vt:lpstr>PowerPoint Presentation</vt:lpstr>
      <vt:lpstr>PowerPoint Presentation</vt:lpstr>
      <vt:lpstr>PowerPoint Presentation</vt:lpstr>
      <vt:lpstr>PowerPoint Presentation</vt:lpstr>
      <vt:lpstr>Ευχαριστώ για την προσοχή σας!!!</vt:lpstr>
      <vt:lpstr>ΕΙΔΙΚΟΤΕΡΕΣ ΠΡΟΤΑΣΕΙΣ</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Evangelos Terzis</dc:creator>
  <cp:keywords/>
  <dc:description/>
  <cp:lastModifiedBy>Thanos Bourtsalas</cp:lastModifiedBy>
  <cp:revision>215</cp:revision>
  <dcterms:created xsi:type="dcterms:W3CDTF">2006-08-16T00:00:00Z</dcterms:created>
  <dcterms:modified xsi:type="dcterms:W3CDTF">2025-10-21T07:41:49Z</dcterms:modified>
  <cp:category/>
  <dc:identifier/>
  <cp:contentStatus/>
  <dc:language/>
  <cp:version/>
</cp:coreProperties>
</file>